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6"/>
  </p:notesMasterIdLst>
  <p:sldIdLst>
    <p:sldId id="256" r:id="rId5"/>
    <p:sldId id="257" r:id="rId6"/>
    <p:sldId id="264" r:id="rId7"/>
    <p:sldId id="282" r:id="rId8"/>
    <p:sldId id="258" r:id="rId9"/>
    <p:sldId id="3859" r:id="rId10"/>
    <p:sldId id="3846" r:id="rId11"/>
    <p:sldId id="295" r:id="rId12"/>
    <p:sldId id="3791" r:id="rId13"/>
    <p:sldId id="3860" r:id="rId14"/>
    <p:sldId id="3861" r:id="rId15"/>
    <p:sldId id="259" r:id="rId16"/>
    <p:sldId id="3862" r:id="rId17"/>
    <p:sldId id="3844" r:id="rId18"/>
    <p:sldId id="3845" r:id="rId19"/>
    <p:sldId id="3856" r:id="rId20"/>
    <p:sldId id="3849" r:id="rId21"/>
    <p:sldId id="3848" r:id="rId22"/>
    <p:sldId id="3850" r:id="rId23"/>
    <p:sldId id="3852" r:id="rId24"/>
    <p:sldId id="383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  <p:cmAuthor id="4" name="Ojezua, Lami" initials="OL" lastIdx="2" clrIdx="3">
    <p:extLst>
      <p:ext uri="{19B8F6BF-5375-455C-9EA6-DF929625EA0E}">
        <p15:presenceInfo xmlns:p15="http://schemas.microsoft.com/office/powerpoint/2012/main" userId="S-1-5-21-314122457-743516510-1361462980-693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B3066-540F-4606-ADEC-65EB1C3E9627}" type="doc">
      <dgm:prSet loTypeId="urn:microsoft.com/office/officeart/2016/7/layout/BasicLinearProcessNumbered#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98ACE8E-34F4-43E6-BB2E-1809B1CC58DC}">
      <dgm:prSet/>
      <dgm:spPr>
        <a:xfrm>
          <a:off x="3484" y="517200"/>
          <a:ext cx="1886775" cy="2641486"/>
        </a:xfrm>
        <a:prstGeom prst="rect">
          <a:avLst/>
        </a:prstGeom>
        <a:solidFill>
          <a:srgbClr val="F3CF45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Fall 2021</a:t>
          </a:r>
        </a:p>
        <a:p>
          <a:pPr>
            <a:buNone/>
          </a:pPr>
          <a:r>
            <a:rPr lang="en-US" b="0" i="0" u="non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Developed 2021-2025 Strategic Plan</a:t>
          </a: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venir Next LT Pro"/>
            <a:ea typeface="+mn-ea"/>
            <a:cs typeface="+mn-cs"/>
          </a:endParaRPr>
        </a:p>
      </dgm:t>
    </dgm:pt>
    <dgm:pt modelId="{49F555B2-B165-4CB6-8578-DF4BCD791ABF}" type="parTrans" cxnId="{8327A44B-5326-4A8B-9B23-A3D3C09A16F3}">
      <dgm:prSet/>
      <dgm:spPr/>
      <dgm:t>
        <a:bodyPr/>
        <a:lstStyle/>
        <a:p>
          <a:endParaRPr lang="en-US"/>
        </a:p>
      </dgm:t>
    </dgm:pt>
    <dgm:pt modelId="{C54063C4-24CD-4834-9424-53756AE38C6B}" type="sibTrans" cxnId="{8327A44B-5326-4A8B-9B23-A3D3C09A16F3}">
      <dgm:prSet phldrT="1" phldr="0"/>
      <dgm:spPr>
        <a:xfrm>
          <a:off x="550649" y="781349"/>
          <a:ext cx="792445" cy="792445"/>
        </a:xfrm>
        <a:prstGeom prst="ellipse">
          <a:avLst/>
        </a:prstGeom>
        <a:solidFill>
          <a:srgbClr val="F3CF4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1</a:t>
          </a:r>
        </a:p>
      </dgm:t>
    </dgm:pt>
    <dgm:pt modelId="{0F6BA1FB-59E5-4F16-A7B4-1533BB1F09E4}">
      <dgm:prSet/>
      <dgm:spPr>
        <a:xfrm>
          <a:off x="2078938" y="517200"/>
          <a:ext cx="1886775" cy="2641486"/>
        </a:xfrm>
        <a:prstGeom prst="rect">
          <a:avLst/>
        </a:prstGeom>
        <a:solidFill>
          <a:srgbClr val="D47B22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Summer 2023</a:t>
          </a:r>
        </a:p>
        <a:p>
          <a:pPr>
            <a:buNone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Needs Assessment and defined overarching needs for SY23-24</a:t>
          </a:r>
        </a:p>
      </dgm:t>
    </dgm:pt>
    <dgm:pt modelId="{6A557BB1-C0DD-44CB-8745-CE5481476209}" type="parTrans" cxnId="{F0FA65E5-FB81-4E7A-9467-65363565F4A0}">
      <dgm:prSet/>
      <dgm:spPr/>
      <dgm:t>
        <a:bodyPr/>
        <a:lstStyle/>
        <a:p>
          <a:endParaRPr lang="en-US"/>
        </a:p>
      </dgm:t>
    </dgm:pt>
    <dgm:pt modelId="{7DBF5CB5-29DD-4671-A0F3-981D48571500}" type="sibTrans" cxnId="{F0FA65E5-FB81-4E7A-9467-65363565F4A0}">
      <dgm:prSet phldrT="2" phldr="0"/>
      <dgm:spPr>
        <a:xfrm>
          <a:off x="2626103" y="781349"/>
          <a:ext cx="792445" cy="792445"/>
        </a:xfrm>
        <a:prstGeom prst="ellipse">
          <a:avLst/>
        </a:prstGeom>
        <a:solidFill>
          <a:srgbClr val="D47B22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2</a:t>
          </a:r>
        </a:p>
      </dgm:t>
    </dgm:pt>
    <dgm:pt modelId="{1D096F01-AEA8-401D-8348-98E9A81F3CE0}">
      <dgm:prSet/>
      <dgm:spPr>
        <a:xfrm>
          <a:off x="4154392" y="517200"/>
          <a:ext cx="1886775" cy="2641486"/>
        </a:xfrm>
        <a:prstGeom prst="rect">
          <a:avLst/>
        </a:prstGeom>
        <a:solidFill>
          <a:srgbClr val="0083A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August 2023</a:t>
          </a:r>
        </a:p>
        <a:p>
          <a:pPr>
            <a:buNone/>
          </a:pPr>
          <a:r>
            <a:rPr lang="en-US" b="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2023-2024 Continuous Improvement Plan</a:t>
          </a:r>
        </a:p>
      </dgm:t>
    </dgm:pt>
    <dgm:pt modelId="{AB9DA1CE-0370-48BB-8362-3A4CBF7FFB29}" type="parTrans" cxnId="{FD2381C0-DA6F-4859-90D6-313730044E7C}">
      <dgm:prSet/>
      <dgm:spPr/>
      <dgm:t>
        <a:bodyPr/>
        <a:lstStyle/>
        <a:p>
          <a:endParaRPr lang="en-US"/>
        </a:p>
      </dgm:t>
    </dgm:pt>
    <dgm:pt modelId="{6088456C-4B73-4948-985C-DD954DEF44EF}" type="sibTrans" cxnId="{FD2381C0-DA6F-4859-90D6-313730044E7C}">
      <dgm:prSet phldrT="3" phldr="0"/>
      <dgm:spPr>
        <a:xfrm>
          <a:off x="4701557" y="781349"/>
          <a:ext cx="792445" cy="792445"/>
        </a:xfrm>
        <a:prstGeom prst="ellipse">
          <a:avLst/>
        </a:prstGeom>
        <a:solidFill>
          <a:srgbClr val="0083A9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3</a:t>
          </a:r>
        </a:p>
      </dgm:t>
    </dgm:pt>
    <dgm:pt modelId="{DE16CBB4-D3F4-44AD-8379-3A5D78B889D5}">
      <dgm:prSet/>
      <dgm:spPr>
        <a:xfrm>
          <a:off x="6212751" y="526340"/>
          <a:ext cx="1886775" cy="2641486"/>
        </a:xfrm>
        <a:prstGeom prst="rect">
          <a:avLst/>
        </a:prstGeom>
        <a:solidFill>
          <a:srgbClr val="A92A91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Sept. – Dec. 2023</a:t>
          </a:r>
        </a:p>
        <a:p>
          <a:pPr>
            <a:buNone/>
          </a:pPr>
          <a:r>
            <a:rPr lang="en-US" b="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Utilizing current data, the </a:t>
          </a:r>
          <a:r>
            <a:rPr lang="en-US" b="1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b="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review &amp; possibly update the school strategic priorities and plan </a:t>
          </a:r>
        </a:p>
      </dgm:t>
    </dgm:pt>
    <dgm:pt modelId="{917142D8-7514-46BB-B61D-8633F0189C31}" type="parTrans" cxnId="{058D75E7-8E09-41CE-ADFC-EEAD1556353B}">
      <dgm:prSet/>
      <dgm:spPr/>
      <dgm:t>
        <a:bodyPr/>
        <a:lstStyle/>
        <a:p>
          <a:endParaRPr lang="en-US"/>
        </a:p>
      </dgm:t>
    </dgm:pt>
    <dgm:pt modelId="{C2728830-9A00-4764-A9F1-670DDF9E57B3}" type="sibTrans" cxnId="{058D75E7-8E09-41CE-ADFC-EEAD1556353B}">
      <dgm:prSet phldrT="4" phldr="0"/>
      <dgm:spPr>
        <a:xfrm>
          <a:off x="6777010" y="781349"/>
          <a:ext cx="792445" cy="792445"/>
        </a:xfrm>
        <a:prstGeom prst="ellipse">
          <a:avLst/>
        </a:prstGeom>
        <a:solidFill>
          <a:srgbClr val="A92A91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4</a:t>
          </a:r>
        </a:p>
      </dgm:t>
    </dgm:pt>
    <dgm:pt modelId="{F7B81412-5EAE-488C-9259-0FA0EB0F090B}">
      <dgm:prSet/>
      <dgm:spPr>
        <a:xfrm>
          <a:off x="8305299" y="517200"/>
          <a:ext cx="1886775" cy="2641486"/>
        </a:xfrm>
        <a:prstGeom prst="rect">
          <a:avLst/>
        </a:prstGeom>
        <a:solidFill>
          <a:srgbClr val="15983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Before Winter Break</a:t>
          </a:r>
        </a:p>
        <a:p>
          <a:pPr>
            <a:buNone/>
          </a:pPr>
          <a:r>
            <a:rPr lang="en-US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take action (vote) on the school’s strategic plan and vote on the ranked strategic plan priorities for SY24-25 budget discussions.</a:t>
          </a:r>
        </a:p>
      </dgm:t>
    </dgm:pt>
    <dgm:pt modelId="{C9E63F01-62A4-4331-A67D-7FE563CE9D07}" type="parTrans" cxnId="{AD7281BE-8A99-43C0-9016-4082EB985BF2}">
      <dgm:prSet/>
      <dgm:spPr/>
      <dgm:t>
        <a:bodyPr/>
        <a:lstStyle/>
        <a:p>
          <a:endParaRPr lang="en-US"/>
        </a:p>
      </dgm:t>
    </dgm:pt>
    <dgm:pt modelId="{32E76676-0672-4988-9FB1-308093FF8D5C}" type="sibTrans" cxnId="{AD7281BE-8A99-43C0-9016-4082EB985BF2}">
      <dgm:prSet phldrT="5" phldr="0"/>
      <dgm:spPr>
        <a:xfrm>
          <a:off x="8852464" y="781349"/>
          <a:ext cx="792445" cy="792445"/>
        </a:xfrm>
        <a:prstGeom prst="ellipse">
          <a:avLst/>
        </a:prstGeom>
        <a:solidFill>
          <a:srgbClr val="159839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5</a:t>
          </a:r>
        </a:p>
      </dgm:t>
    </dgm:pt>
    <dgm:pt modelId="{869C0C7E-BD0C-4E5F-8D96-6B8EEC39B952}" type="pres">
      <dgm:prSet presAssocID="{0F5B3066-540F-4606-ADEC-65EB1C3E9627}" presName="Name0" presStyleCnt="0">
        <dgm:presLayoutVars>
          <dgm:animLvl val="lvl"/>
          <dgm:resizeHandles val="exact"/>
        </dgm:presLayoutVars>
      </dgm:prSet>
      <dgm:spPr/>
    </dgm:pt>
    <dgm:pt modelId="{A1C50682-E81A-4719-9746-6B052BFB6DD3}" type="pres">
      <dgm:prSet presAssocID="{198ACE8E-34F4-43E6-BB2E-1809B1CC58DC}" presName="compositeNode" presStyleCnt="0">
        <dgm:presLayoutVars>
          <dgm:bulletEnabled val="1"/>
        </dgm:presLayoutVars>
      </dgm:prSet>
      <dgm:spPr/>
    </dgm:pt>
    <dgm:pt modelId="{1896CBD6-4A99-4E4A-A270-A70AEFBAAF7E}" type="pres">
      <dgm:prSet presAssocID="{198ACE8E-34F4-43E6-BB2E-1809B1CC58DC}" presName="bgRect" presStyleLbl="bgAccFollowNode1" presStyleIdx="0" presStyleCnt="5"/>
      <dgm:spPr/>
    </dgm:pt>
    <dgm:pt modelId="{9C3A7F13-9585-42DF-AD32-B56F82B123C8}" type="pres">
      <dgm:prSet presAssocID="{C54063C4-24CD-4834-9424-53756AE38C6B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923B2301-552B-45D2-9EF0-53A10AA17FC6}" type="pres">
      <dgm:prSet presAssocID="{198ACE8E-34F4-43E6-BB2E-1809B1CC58DC}" presName="bottomLine" presStyleLbl="alignNode1" presStyleIdx="1" presStyleCnt="10">
        <dgm:presLayoutVars/>
      </dgm:prSet>
      <dgm:spPr>
        <a:xfrm>
          <a:off x="3484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3CF45"/>
          </a:solidFill>
          <a:prstDash val="solid"/>
          <a:miter lim="800000"/>
        </a:ln>
        <a:effectLst/>
      </dgm:spPr>
    </dgm:pt>
    <dgm:pt modelId="{1636F17A-F9E0-460B-890B-A46A6E583FD1}" type="pres">
      <dgm:prSet presAssocID="{198ACE8E-34F4-43E6-BB2E-1809B1CC58DC}" presName="nodeText" presStyleLbl="bgAccFollowNode1" presStyleIdx="0" presStyleCnt="5">
        <dgm:presLayoutVars>
          <dgm:bulletEnabled val="1"/>
        </dgm:presLayoutVars>
      </dgm:prSet>
      <dgm:spPr/>
    </dgm:pt>
    <dgm:pt modelId="{CE18CCA6-9206-4DD7-BE09-5291C62117AB}" type="pres">
      <dgm:prSet presAssocID="{C54063C4-24CD-4834-9424-53756AE38C6B}" presName="sibTrans" presStyleCnt="0"/>
      <dgm:spPr/>
    </dgm:pt>
    <dgm:pt modelId="{B75A207A-E561-4A33-8860-3580568F46B8}" type="pres">
      <dgm:prSet presAssocID="{0F6BA1FB-59E5-4F16-A7B4-1533BB1F09E4}" presName="compositeNode" presStyleCnt="0">
        <dgm:presLayoutVars>
          <dgm:bulletEnabled val="1"/>
        </dgm:presLayoutVars>
      </dgm:prSet>
      <dgm:spPr/>
    </dgm:pt>
    <dgm:pt modelId="{02F7283A-0FC3-4AF1-AA94-0270DC0B1C33}" type="pres">
      <dgm:prSet presAssocID="{0F6BA1FB-59E5-4F16-A7B4-1533BB1F09E4}" presName="bgRect" presStyleLbl="bgAccFollowNode1" presStyleIdx="1" presStyleCnt="5"/>
      <dgm:spPr/>
    </dgm:pt>
    <dgm:pt modelId="{C08FC467-91FE-48BD-B243-273925C2B75A}" type="pres">
      <dgm:prSet presAssocID="{7DBF5CB5-29DD-4671-A0F3-981D48571500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DE393E47-CBB6-4D77-A342-C9AFD9FC8CB6}" type="pres">
      <dgm:prSet presAssocID="{0F6BA1FB-59E5-4F16-A7B4-1533BB1F09E4}" presName="bottomLine" presStyleLbl="alignNode1" presStyleIdx="3" presStyleCnt="10">
        <dgm:presLayoutVars/>
      </dgm:prSet>
      <dgm:spPr>
        <a:xfrm>
          <a:off x="2078938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D47B22"/>
          </a:solidFill>
          <a:prstDash val="solid"/>
          <a:miter lim="800000"/>
        </a:ln>
        <a:effectLst/>
      </dgm:spPr>
    </dgm:pt>
    <dgm:pt modelId="{6209B655-7BD8-4C2E-802B-7A837190A817}" type="pres">
      <dgm:prSet presAssocID="{0F6BA1FB-59E5-4F16-A7B4-1533BB1F09E4}" presName="nodeText" presStyleLbl="bgAccFollowNode1" presStyleIdx="1" presStyleCnt="5">
        <dgm:presLayoutVars>
          <dgm:bulletEnabled val="1"/>
        </dgm:presLayoutVars>
      </dgm:prSet>
      <dgm:spPr/>
    </dgm:pt>
    <dgm:pt modelId="{44DA27FB-BF39-4511-84EF-E3EA3F12D2B6}" type="pres">
      <dgm:prSet presAssocID="{7DBF5CB5-29DD-4671-A0F3-981D48571500}" presName="sibTrans" presStyleCnt="0"/>
      <dgm:spPr/>
    </dgm:pt>
    <dgm:pt modelId="{9ED209A7-CD15-4C32-9372-A0384698B942}" type="pres">
      <dgm:prSet presAssocID="{1D096F01-AEA8-401D-8348-98E9A81F3CE0}" presName="compositeNode" presStyleCnt="0">
        <dgm:presLayoutVars>
          <dgm:bulletEnabled val="1"/>
        </dgm:presLayoutVars>
      </dgm:prSet>
      <dgm:spPr/>
    </dgm:pt>
    <dgm:pt modelId="{B5DA272C-701A-4327-802B-15E4D04DF389}" type="pres">
      <dgm:prSet presAssocID="{1D096F01-AEA8-401D-8348-98E9A81F3CE0}" presName="bgRect" presStyleLbl="bgAccFollowNode1" presStyleIdx="2" presStyleCnt="5"/>
      <dgm:spPr/>
    </dgm:pt>
    <dgm:pt modelId="{4104A2F1-FB99-4C42-8067-46B8EEEC9610}" type="pres">
      <dgm:prSet presAssocID="{6088456C-4B73-4948-985C-DD954DEF44EF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2EB92C72-3528-4913-AFF6-FF0B4F338399}" type="pres">
      <dgm:prSet presAssocID="{1D096F01-AEA8-401D-8348-98E9A81F3CE0}" presName="bottomLine" presStyleLbl="alignNode1" presStyleIdx="5" presStyleCnt="10">
        <dgm:presLayoutVars/>
      </dgm:prSet>
      <dgm:spPr>
        <a:xfrm>
          <a:off x="4154392" y="3158615"/>
          <a:ext cx="1886775" cy="72"/>
        </a:xfrm>
        <a:prstGeom prst="rect">
          <a:avLst/>
        </a:prstGeom>
        <a:solidFill>
          <a:srgbClr val="0083A9"/>
        </a:solidFill>
        <a:ln w="12700" cap="flat" cmpd="sng" algn="ctr">
          <a:solidFill>
            <a:srgbClr val="0083A9"/>
          </a:solidFill>
          <a:prstDash val="solid"/>
          <a:miter lim="800000"/>
        </a:ln>
        <a:effectLst/>
      </dgm:spPr>
    </dgm:pt>
    <dgm:pt modelId="{74E21D92-0946-4075-ABB7-F58F125D081F}" type="pres">
      <dgm:prSet presAssocID="{1D096F01-AEA8-401D-8348-98E9A81F3CE0}" presName="nodeText" presStyleLbl="bgAccFollowNode1" presStyleIdx="2" presStyleCnt="5">
        <dgm:presLayoutVars>
          <dgm:bulletEnabled val="1"/>
        </dgm:presLayoutVars>
      </dgm:prSet>
      <dgm:spPr/>
    </dgm:pt>
    <dgm:pt modelId="{E7F9CACB-FE98-4F37-853A-1B05B4BF4385}" type="pres">
      <dgm:prSet presAssocID="{6088456C-4B73-4948-985C-DD954DEF44EF}" presName="sibTrans" presStyleCnt="0"/>
      <dgm:spPr/>
    </dgm:pt>
    <dgm:pt modelId="{313C51D3-DB7E-4530-8AFA-F0AE0E26CE2D}" type="pres">
      <dgm:prSet presAssocID="{DE16CBB4-D3F4-44AD-8379-3A5D78B889D5}" presName="compositeNode" presStyleCnt="0">
        <dgm:presLayoutVars>
          <dgm:bulletEnabled val="1"/>
        </dgm:presLayoutVars>
      </dgm:prSet>
      <dgm:spPr/>
    </dgm:pt>
    <dgm:pt modelId="{549A837B-0FA3-4970-A9F9-3BD236350D3D}" type="pres">
      <dgm:prSet presAssocID="{DE16CBB4-D3F4-44AD-8379-3A5D78B889D5}" presName="bgRect" presStyleLbl="bgAccFollowNode1" presStyleIdx="3" presStyleCnt="5" custLinFactNeighborX="-906" custLinFactNeighborY="346"/>
      <dgm:spPr/>
    </dgm:pt>
    <dgm:pt modelId="{AC6B335A-D8B4-46D8-93DE-B9EF1773F6AC}" type="pres">
      <dgm:prSet presAssocID="{C2728830-9A00-4764-A9F1-670DDF9E57B3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7B3E0A16-DB85-46CA-87D6-4D39F6DBFC52}" type="pres">
      <dgm:prSet presAssocID="{DE16CBB4-D3F4-44AD-8379-3A5D78B889D5}" presName="bottomLine" presStyleLbl="alignNode1" presStyleIdx="7" presStyleCnt="10">
        <dgm:presLayoutVars/>
      </dgm:prSet>
      <dgm:spPr>
        <a:xfrm>
          <a:off x="6229845" y="3158615"/>
          <a:ext cx="1886775" cy="72"/>
        </a:xfrm>
        <a:prstGeom prst="rect">
          <a:avLst/>
        </a:prstGeom>
        <a:solidFill>
          <a:srgbClr val="0083A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A92A91"/>
          </a:solidFill>
          <a:prstDash val="solid"/>
          <a:miter lim="800000"/>
        </a:ln>
        <a:effectLst/>
      </dgm:spPr>
    </dgm:pt>
    <dgm:pt modelId="{B80B8360-3897-45DE-BD0A-F9CCC9BAC34F}" type="pres">
      <dgm:prSet presAssocID="{DE16CBB4-D3F4-44AD-8379-3A5D78B889D5}" presName="nodeText" presStyleLbl="bgAccFollowNode1" presStyleIdx="3" presStyleCnt="5">
        <dgm:presLayoutVars>
          <dgm:bulletEnabled val="1"/>
        </dgm:presLayoutVars>
      </dgm:prSet>
      <dgm:spPr/>
    </dgm:pt>
    <dgm:pt modelId="{4BE79C5F-B252-4C81-B7E8-356A6349584C}" type="pres">
      <dgm:prSet presAssocID="{C2728830-9A00-4764-A9F1-670DDF9E57B3}" presName="sibTrans" presStyleCnt="0"/>
      <dgm:spPr/>
    </dgm:pt>
    <dgm:pt modelId="{11D9C427-A430-492A-BD3C-E4D081DA46F5}" type="pres">
      <dgm:prSet presAssocID="{F7B81412-5EAE-488C-9259-0FA0EB0F090B}" presName="compositeNode" presStyleCnt="0">
        <dgm:presLayoutVars>
          <dgm:bulletEnabled val="1"/>
        </dgm:presLayoutVars>
      </dgm:prSet>
      <dgm:spPr/>
    </dgm:pt>
    <dgm:pt modelId="{4795DD00-81CA-4D89-AAC9-9CB098B4E837}" type="pres">
      <dgm:prSet presAssocID="{F7B81412-5EAE-488C-9259-0FA0EB0F090B}" presName="bgRect" presStyleLbl="bgAccFollowNode1" presStyleIdx="4" presStyleCnt="5"/>
      <dgm:spPr/>
    </dgm:pt>
    <dgm:pt modelId="{06772805-3643-43C2-9C80-F43268C57C20}" type="pres">
      <dgm:prSet presAssocID="{32E76676-0672-4988-9FB1-308093FF8D5C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77F59A8B-7684-4E29-B44F-B0F96367FE70}" type="pres">
      <dgm:prSet presAssocID="{F7B81412-5EAE-488C-9259-0FA0EB0F090B}" presName="bottomLine" presStyleLbl="alignNode1" presStyleIdx="9" presStyleCnt="10">
        <dgm:presLayoutVars/>
      </dgm:prSet>
      <dgm:spPr>
        <a:xfrm>
          <a:off x="8305299" y="3158615"/>
          <a:ext cx="1886775" cy="72"/>
        </a:xfrm>
        <a:prstGeom prst="rect">
          <a:avLst/>
        </a:prstGeom>
        <a:solidFill>
          <a:srgbClr val="15983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15983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80C8596E-ABE7-41A1-8A35-72244067CF90}" type="pres">
      <dgm:prSet presAssocID="{F7B81412-5EAE-488C-9259-0FA0EB0F090B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10EAB407-DDBC-4E09-A41B-36376F2BB005}" type="presOf" srcId="{32E76676-0672-4988-9FB1-308093FF8D5C}" destId="{06772805-3643-43C2-9C80-F43268C57C20}" srcOrd="0" destOrd="0" presId="urn:microsoft.com/office/officeart/2016/7/layout/BasicLinearProcessNumbered#1"/>
    <dgm:cxn modelId="{F47EB913-8831-49CC-ABE6-AB555FA6F993}" type="presOf" srcId="{6088456C-4B73-4948-985C-DD954DEF44EF}" destId="{4104A2F1-FB99-4C42-8067-46B8EEEC9610}" srcOrd="0" destOrd="0" presId="urn:microsoft.com/office/officeart/2016/7/layout/BasicLinearProcessNumbered#1"/>
    <dgm:cxn modelId="{EB7FE821-06C9-4CFA-BBFF-63BF8C7F1444}" type="presOf" srcId="{198ACE8E-34F4-43E6-BB2E-1809B1CC58DC}" destId="{1896CBD6-4A99-4E4A-A270-A70AEFBAAF7E}" srcOrd="0" destOrd="0" presId="urn:microsoft.com/office/officeart/2016/7/layout/BasicLinearProcessNumbered#1"/>
    <dgm:cxn modelId="{9B21BC25-6F2C-47C2-8285-8E9BB26D02F7}" type="presOf" srcId="{DE16CBB4-D3F4-44AD-8379-3A5D78B889D5}" destId="{B80B8360-3897-45DE-BD0A-F9CCC9BAC34F}" srcOrd="1" destOrd="0" presId="urn:microsoft.com/office/officeart/2016/7/layout/BasicLinearProcessNumbered#1"/>
    <dgm:cxn modelId="{A7465026-5EB9-4359-B2CA-62409A490278}" type="presOf" srcId="{0F5B3066-540F-4606-ADEC-65EB1C3E9627}" destId="{869C0C7E-BD0C-4E5F-8D96-6B8EEC39B952}" srcOrd="0" destOrd="0" presId="urn:microsoft.com/office/officeart/2016/7/layout/BasicLinearProcessNumbered#1"/>
    <dgm:cxn modelId="{500C1428-BAD2-4EA1-AAAB-CD4D6F648C0B}" type="presOf" srcId="{0F6BA1FB-59E5-4F16-A7B4-1533BB1F09E4}" destId="{02F7283A-0FC3-4AF1-AA94-0270DC0B1C33}" srcOrd="0" destOrd="0" presId="urn:microsoft.com/office/officeart/2016/7/layout/BasicLinearProcessNumbered#1"/>
    <dgm:cxn modelId="{619E3C68-1E17-487D-ABC8-EB727F4952A3}" type="presOf" srcId="{C54063C4-24CD-4834-9424-53756AE38C6B}" destId="{9C3A7F13-9585-42DF-AD32-B56F82B123C8}" srcOrd="0" destOrd="0" presId="urn:microsoft.com/office/officeart/2016/7/layout/BasicLinearProcessNumbered#1"/>
    <dgm:cxn modelId="{F4BF496B-2EAC-4B21-A290-8C4A35AC4213}" type="presOf" srcId="{7DBF5CB5-29DD-4671-A0F3-981D48571500}" destId="{C08FC467-91FE-48BD-B243-273925C2B75A}" srcOrd="0" destOrd="0" presId="urn:microsoft.com/office/officeart/2016/7/layout/BasicLinearProcessNumbered#1"/>
    <dgm:cxn modelId="{32F29D6B-8717-40AA-AB41-CDE85B6445F2}" type="presOf" srcId="{C2728830-9A00-4764-A9F1-670DDF9E57B3}" destId="{AC6B335A-D8B4-46D8-93DE-B9EF1773F6AC}" srcOrd="0" destOrd="0" presId="urn:microsoft.com/office/officeart/2016/7/layout/BasicLinearProcessNumbered#1"/>
    <dgm:cxn modelId="{8327A44B-5326-4A8B-9B23-A3D3C09A16F3}" srcId="{0F5B3066-540F-4606-ADEC-65EB1C3E9627}" destId="{198ACE8E-34F4-43E6-BB2E-1809B1CC58DC}" srcOrd="0" destOrd="0" parTransId="{49F555B2-B165-4CB6-8578-DF4BCD791ABF}" sibTransId="{C54063C4-24CD-4834-9424-53756AE38C6B}"/>
    <dgm:cxn modelId="{EF38696C-3284-4D81-8B6A-406B0A4B5478}" type="presOf" srcId="{DE16CBB4-D3F4-44AD-8379-3A5D78B889D5}" destId="{549A837B-0FA3-4970-A9F9-3BD236350D3D}" srcOrd="0" destOrd="0" presId="urn:microsoft.com/office/officeart/2016/7/layout/BasicLinearProcessNumbered#1"/>
    <dgm:cxn modelId="{2E8EE86D-D18A-48C5-817B-661FEDBE5EB5}" type="presOf" srcId="{0F6BA1FB-59E5-4F16-A7B4-1533BB1F09E4}" destId="{6209B655-7BD8-4C2E-802B-7A837190A817}" srcOrd="1" destOrd="0" presId="urn:microsoft.com/office/officeart/2016/7/layout/BasicLinearProcessNumbered#1"/>
    <dgm:cxn modelId="{7B7DC85A-1097-4B13-A457-5376A39A58E2}" type="presOf" srcId="{F7B81412-5EAE-488C-9259-0FA0EB0F090B}" destId="{80C8596E-ABE7-41A1-8A35-72244067CF90}" srcOrd="1" destOrd="0" presId="urn:microsoft.com/office/officeart/2016/7/layout/BasicLinearProcessNumbered#1"/>
    <dgm:cxn modelId="{AA103CB4-BE4E-4C3C-8A8A-83391F2FB47F}" type="presOf" srcId="{1D096F01-AEA8-401D-8348-98E9A81F3CE0}" destId="{B5DA272C-701A-4327-802B-15E4D04DF389}" srcOrd="0" destOrd="0" presId="urn:microsoft.com/office/officeart/2016/7/layout/BasicLinearProcessNumbered#1"/>
    <dgm:cxn modelId="{451EA9B5-F1ED-4BC6-8C22-CD5C870E657E}" type="presOf" srcId="{F7B81412-5EAE-488C-9259-0FA0EB0F090B}" destId="{4795DD00-81CA-4D89-AAC9-9CB098B4E837}" srcOrd="0" destOrd="0" presId="urn:microsoft.com/office/officeart/2016/7/layout/BasicLinearProcessNumbered#1"/>
    <dgm:cxn modelId="{EC143BBE-149C-4B2B-96B6-7B3C8595B821}" type="presOf" srcId="{1D096F01-AEA8-401D-8348-98E9A81F3CE0}" destId="{74E21D92-0946-4075-ABB7-F58F125D081F}" srcOrd="1" destOrd="0" presId="urn:microsoft.com/office/officeart/2016/7/layout/BasicLinearProcessNumbered#1"/>
    <dgm:cxn modelId="{AD7281BE-8A99-43C0-9016-4082EB985BF2}" srcId="{0F5B3066-540F-4606-ADEC-65EB1C3E9627}" destId="{F7B81412-5EAE-488C-9259-0FA0EB0F090B}" srcOrd="4" destOrd="0" parTransId="{C9E63F01-62A4-4331-A67D-7FE563CE9D07}" sibTransId="{32E76676-0672-4988-9FB1-308093FF8D5C}"/>
    <dgm:cxn modelId="{FD2381C0-DA6F-4859-90D6-313730044E7C}" srcId="{0F5B3066-540F-4606-ADEC-65EB1C3E9627}" destId="{1D096F01-AEA8-401D-8348-98E9A81F3CE0}" srcOrd="2" destOrd="0" parTransId="{AB9DA1CE-0370-48BB-8362-3A4CBF7FFB29}" sibTransId="{6088456C-4B73-4948-985C-DD954DEF44EF}"/>
    <dgm:cxn modelId="{8CB3EED4-728A-4D4F-ACB4-5DD629623D8A}" type="presOf" srcId="{198ACE8E-34F4-43E6-BB2E-1809B1CC58DC}" destId="{1636F17A-F9E0-460B-890B-A46A6E583FD1}" srcOrd="1" destOrd="0" presId="urn:microsoft.com/office/officeart/2016/7/layout/BasicLinearProcessNumbered#1"/>
    <dgm:cxn modelId="{F0FA65E5-FB81-4E7A-9467-65363565F4A0}" srcId="{0F5B3066-540F-4606-ADEC-65EB1C3E9627}" destId="{0F6BA1FB-59E5-4F16-A7B4-1533BB1F09E4}" srcOrd="1" destOrd="0" parTransId="{6A557BB1-C0DD-44CB-8745-CE5481476209}" sibTransId="{7DBF5CB5-29DD-4671-A0F3-981D48571500}"/>
    <dgm:cxn modelId="{058D75E7-8E09-41CE-ADFC-EEAD1556353B}" srcId="{0F5B3066-540F-4606-ADEC-65EB1C3E9627}" destId="{DE16CBB4-D3F4-44AD-8379-3A5D78B889D5}" srcOrd="3" destOrd="0" parTransId="{917142D8-7514-46BB-B61D-8633F0189C31}" sibTransId="{C2728830-9A00-4764-A9F1-670DDF9E57B3}"/>
    <dgm:cxn modelId="{6FD83AE8-DB7F-4EFE-8F0A-58735E6AEC64}" type="presParOf" srcId="{869C0C7E-BD0C-4E5F-8D96-6B8EEC39B952}" destId="{A1C50682-E81A-4719-9746-6B052BFB6DD3}" srcOrd="0" destOrd="0" presId="urn:microsoft.com/office/officeart/2016/7/layout/BasicLinearProcessNumbered#1"/>
    <dgm:cxn modelId="{AA17009A-379B-43BE-97BA-12B67036AD90}" type="presParOf" srcId="{A1C50682-E81A-4719-9746-6B052BFB6DD3}" destId="{1896CBD6-4A99-4E4A-A270-A70AEFBAAF7E}" srcOrd="0" destOrd="0" presId="urn:microsoft.com/office/officeart/2016/7/layout/BasicLinearProcessNumbered#1"/>
    <dgm:cxn modelId="{6D85C09F-1D0A-406F-9396-06638BA4FD92}" type="presParOf" srcId="{A1C50682-E81A-4719-9746-6B052BFB6DD3}" destId="{9C3A7F13-9585-42DF-AD32-B56F82B123C8}" srcOrd="1" destOrd="0" presId="urn:microsoft.com/office/officeart/2016/7/layout/BasicLinearProcessNumbered#1"/>
    <dgm:cxn modelId="{794669B6-74B7-439A-8EE2-238314813197}" type="presParOf" srcId="{A1C50682-E81A-4719-9746-6B052BFB6DD3}" destId="{923B2301-552B-45D2-9EF0-53A10AA17FC6}" srcOrd="2" destOrd="0" presId="urn:microsoft.com/office/officeart/2016/7/layout/BasicLinearProcessNumbered#1"/>
    <dgm:cxn modelId="{23ECCBA1-941D-4643-9618-18F560A80DAB}" type="presParOf" srcId="{A1C50682-E81A-4719-9746-6B052BFB6DD3}" destId="{1636F17A-F9E0-460B-890B-A46A6E583FD1}" srcOrd="3" destOrd="0" presId="urn:microsoft.com/office/officeart/2016/7/layout/BasicLinearProcessNumbered#1"/>
    <dgm:cxn modelId="{84426433-1E67-4D55-9D10-3C4CF150BF28}" type="presParOf" srcId="{869C0C7E-BD0C-4E5F-8D96-6B8EEC39B952}" destId="{CE18CCA6-9206-4DD7-BE09-5291C62117AB}" srcOrd="1" destOrd="0" presId="urn:microsoft.com/office/officeart/2016/7/layout/BasicLinearProcessNumbered#1"/>
    <dgm:cxn modelId="{16E156BA-CA11-45E4-B5EA-B4F3067B424F}" type="presParOf" srcId="{869C0C7E-BD0C-4E5F-8D96-6B8EEC39B952}" destId="{B75A207A-E561-4A33-8860-3580568F46B8}" srcOrd="2" destOrd="0" presId="urn:microsoft.com/office/officeart/2016/7/layout/BasicLinearProcessNumbered#1"/>
    <dgm:cxn modelId="{63957AA2-61FB-47C5-9B97-06D23CB5FDF5}" type="presParOf" srcId="{B75A207A-E561-4A33-8860-3580568F46B8}" destId="{02F7283A-0FC3-4AF1-AA94-0270DC0B1C33}" srcOrd="0" destOrd="0" presId="urn:microsoft.com/office/officeart/2016/7/layout/BasicLinearProcessNumbered#1"/>
    <dgm:cxn modelId="{3099F022-A87D-4FA3-8BC3-9575F846BC44}" type="presParOf" srcId="{B75A207A-E561-4A33-8860-3580568F46B8}" destId="{C08FC467-91FE-48BD-B243-273925C2B75A}" srcOrd="1" destOrd="0" presId="urn:microsoft.com/office/officeart/2016/7/layout/BasicLinearProcessNumbered#1"/>
    <dgm:cxn modelId="{A2E37B9F-7D4B-49D4-AF46-9A540F2ACE59}" type="presParOf" srcId="{B75A207A-E561-4A33-8860-3580568F46B8}" destId="{DE393E47-CBB6-4D77-A342-C9AFD9FC8CB6}" srcOrd="2" destOrd="0" presId="urn:microsoft.com/office/officeart/2016/7/layout/BasicLinearProcessNumbered#1"/>
    <dgm:cxn modelId="{3374E4EC-7EA8-47C5-B2E6-92A2F8FDFB7F}" type="presParOf" srcId="{B75A207A-E561-4A33-8860-3580568F46B8}" destId="{6209B655-7BD8-4C2E-802B-7A837190A817}" srcOrd="3" destOrd="0" presId="urn:microsoft.com/office/officeart/2016/7/layout/BasicLinearProcessNumbered#1"/>
    <dgm:cxn modelId="{64EBAD3F-E38B-4135-AAA2-C165246599F7}" type="presParOf" srcId="{869C0C7E-BD0C-4E5F-8D96-6B8EEC39B952}" destId="{44DA27FB-BF39-4511-84EF-E3EA3F12D2B6}" srcOrd="3" destOrd="0" presId="urn:microsoft.com/office/officeart/2016/7/layout/BasicLinearProcessNumbered#1"/>
    <dgm:cxn modelId="{C047657C-4647-4043-950A-E8F7F675767E}" type="presParOf" srcId="{869C0C7E-BD0C-4E5F-8D96-6B8EEC39B952}" destId="{9ED209A7-CD15-4C32-9372-A0384698B942}" srcOrd="4" destOrd="0" presId="urn:microsoft.com/office/officeart/2016/7/layout/BasicLinearProcessNumbered#1"/>
    <dgm:cxn modelId="{0F5F3613-D3F0-4FA7-ACBA-C61DDC0B6FCC}" type="presParOf" srcId="{9ED209A7-CD15-4C32-9372-A0384698B942}" destId="{B5DA272C-701A-4327-802B-15E4D04DF389}" srcOrd="0" destOrd="0" presId="urn:microsoft.com/office/officeart/2016/7/layout/BasicLinearProcessNumbered#1"/>
    <dgm:cxn modelId="{AB7A54D4-8E23-4583-8E98-345042A04591}" type="presParOf" srcId="{9ED209A7-CD15-4C32-9372-A0384698B942}" destId="{4104A2F1-FB99-4C42-8067-46B8EEEC9610}" srcOrd="1" destOrd="0" presId="urn:microsoft.com/office/officeart/2016/7/layout/BasicLinearProcessNumbered#1"/>
    <dgm:cxn modelId="{06C75B26-0F3E-41ED-839F-4D64199F4461}" type="presParOf" srcId="{9ED209A7-CD15-4C32-9372-A0384698B942}" destId="{2EB92C72-3528-4913-AFF6-FF0B4F338399}" srcOrd="2" destOrd="0" presId="urn:microsoft.com/office/officeart/2016/7/layout/BasicLinearProcessNumbered#1"/>
    <dgm:cxn modelId="{AAB9864E-92C0-4EA3-9F0E-6EB52D100EBE}" type="presParOf" srcId="{9ED209A7-CD15-4C32-9372-A0384698B942}" destId="{74E21D92-0946-4075-ABB7-F58F125D081F}" srcOrd="3" destOrd="0" presId="urn:microsoft.com/office/officeart/2016/7/layout/BasicLinearProcessNumbered#1"/>
    <dgm:cxn modelId="{13ED127B-27D7-4A94-8FC0-60DF0BA87D27}" type="presParOf" srcId="{869C0C7E-BD0C-4E5F-8D96-6B8EEC39B952}" destId="{E7F9CACB-FE98-4F37-853A-1B05B4BF4385}" srcOrd="5" destOrd="0" presId="urn:microsoft.com/office/officeart/2016/7/layout/BasicLinearProcessNumbered#1"/>
    <dgm:cxn modelId="{4B61CEE5-C2BB-4897-9CE0-A1A15D162F44}" type="presParOf" srcId="{869C0C7E-BD0C-4E5F-8D96-6B8EEC39B952}" destId="{313C51D3-DB7E-4530-8AFA-F0AE0E26CE2D}" srcOrd="6" destOrd="0" presId="urn:microsoft.com/office/officeart/2016/7/layout/BasicLinearProcessNumbered#1"/>
    <dgm:cxn modelId="{9B85DE27-B7E4-402F-BE27-E3C3985E9A79}" type="presParOf" srcId="{313C51D3-DB7E-4530-8AFA-F0AE0E26CE2D}" destId="{549A837B-0FA3-4970-A9F9-3BD236350D3D}" srcOrd="0" destOrd="0" presId="urn:microsoft.com/office/officeart/2016/7/layout/BasicLinearProcessNumbered#1"/>
    <dgm:cxn modelId="{9D5D9389-D124-429A-8F96-49696F6F4EF9}" type="presParOf" srcId="{313C51D3-DB7E-4530-8AFA-F0AE0E26CE2D}" destId="{AC6B335A-D8B4-46D8-93DE-B9EF1773F6AC}" srcOrd="1" destOrd="0" presId="urn:microsoft.com/office/officeart/2016/7/layout/BasicLinearProcessNumbered#1"/>
    <dgm:cxn modelId="{AEF2A504-6850-4ED8-81A9-8B6F7FF43DCD}" type="presParOf" srcId="{313C51D3-DB7E-4530-8AFA-F0AE0E26CE2D}" destId="{7B3E0A16-DB85-46CA-87D6-4D39F6DBFC52}" srcOrd="2" destOrd="0" presId="urn:microsoft.com/office/officeart/2016/7/layout/BasicLinearProcessNumbered#1"/>
    <dgm:cxn modelId="{25F27692-3F46-46F7-BF34-29BD99560D08}" type="presParOf" srcId="{313C51D3-DB7E-4530-8AFA-F0AE0E26CE2D}" destId="{B80B8360-3897-45DE-BD0A-F9CCC9BAC34F}" srcOrd="3" destOrd="0" presId="urn:microsoft.com/office/officeart/2016/7/layout/BasicLinearProcessNumbered#1"/>
    <dgm:cxn modelId="{4796AC81-FE2B-441F-A0B6-C344625F6E96}" type="presParOf" srcId="{869C0C7E-BD0C-4E5F-8D96-6B8EEC39B952}" destId="{4BE79C5F-B252-4C81-B7E8-356A6349584C}" srcOrd="7" destOrd="0" presId="urn:microsoft.com/office/officeart/2016/7/layout/BasicLinearProcessNumbered#1"/>
    <dgm:cxn modelId="{F640017D-6D0A-4410-A66B-828F2066B1C3}" type="presParOf" srcId="{869C0C7E-BD0C-4E5F-8D96-6B8EEC39B952}" destId="{11D9C427-A430-492A-BD3C-E4D081DA46F5}" srcOrd="8" destOrd="0" presId="urn:microsoft.com/office/officeart/2016/7/layout/BasicLinearProcessNumbered#1"/>
    <dgm:cxn modelId="{3F5AE0F2-FA72-4C37-BCFA-A61C660A8759}" type="presParOf" srcId="{11D9C427-A430-492A-BD3C-E4D081DA46F5}" destId="{4795DD00-81CA-4D89-AAC9-9CB098B4E837}" srcOrd="0" destOrd="0" presId="urn:microsoft.com/office/officeart/2016/7/layout/BasicLinearProcessNumbered#1"/>
    <dgm:cxn modelId="{D1D3C516-0A96-4C35-8949-341CF221BBD1}" type="presParOf" srcId="{11D9C427-A430-492A-BD3C-E4D081DA46F5}" destId="{06772805-3643-43C2-9C80-F43268C57C20}" srcOrd="1" destOrd="0" presId="urn:microsoft.com/office/officeart/2016/7/layout/BasicLinearProcessNumbered#1"/>
    <dgm:cxn modelId="{A39F6DBC-EC8C-42B3-9D5B-962E5C23F626}" type="presParOf" srcId="{11D9C427-A430-492A-BD3C-E4D081DA46F5}" destId="{77F59A8B-7684-4E29-B44F-B0F96367FE70}" srcOrd="2" destOrd="0" presId="urn:microsoft.com/office/officeart/2016/7/layout/BasicLinearProcessNumbered#1"/>
    <dgm:cxn modelId="{37B3E4C3-947D-462B-A3DF-A33AAEB8FA1C}" type="presParOf" srcId="{11D9C427-A430-492A-BD3C-E4D081DA46F5}" destId="{80C8596E-ABE7-41A1-8A35-72244067CF90}" srcOrd="3" destOrd="0" presId="urn:microsoft.com/office/officeart/2016/7/layout/BasicLinearProcessNumbered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561721-7C2C-4A79-B878-44F3018FFCAA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FD8D9F0-5EA9-416A-BC6F-371703DCB2BB}">
      <dgm:prSet phldrT="[Text]"/>
      <dgm:spPr/>
      <dgm:t>
        <a:bodyPr/>
        <a:lstStyle/>
        <a:p>
          <a:r>
            <a:rPr lang="en-US" dirty="0"/>
            <a:t>What progress has been made towards the priorities identified in our Strategic Plan? What evidence/data do we have?</a:t>
          </a:r>
        </a:p>
      </dgm:t>
    </dgm:pt>
    <dgm:pt modelId="{F04CC161-7796-4590-A4F7-0554A7980E00}" type="parTrans" cxnId="{D66810A5-B7AA-4EB9-8B01-6BBCC3A969E4}">
      <dgm:prSet/>
      <dgm:spPr/>
      <dgm:t>
        <a:bodyPr/>
        <a:lstStyle/>
        <a:p>
          <a:endParaRPr lang="en-US"/>
        </a:p>
      </dgm:t>
    </dgm:pt>
    <dgm:pt modelId="{74C54E56-029E-4673-90E3-F18B56E5C717}" type="sibTrans" cxnId="{D66810A5-B7AA-4EB9-8B01-6BBCC3A969E4}">
      <dgm:prSet/>
      <dgm:spPr/>
      <dgm:t>
        <a:bodyPr/>
        <a:lstStyle/>
        <a:p>
          <a:endParaRPr lang="en-US"/>
        </a:p>
      </dgm:t>
    </dgm:pt>
    <dgm:pt modelId="{7D8DE8F9-4037-42E2-ABA2-A8CF78EDF0C0}">
      <dgm:prSet phldrT="[Text]" phldr="1"/>
      <dgm:spPr/>
      <dgm:t>
        <a:bodyPr/>
        <a:lstStyle/>
        <a:p>
          <a:endParaRPr lang="en-US"/>
        </a:p>
      </dgm:t>
    </dgm:pt>
    <dgm:pt modelId="{C00BA478-F7EF-4ABA-92DA-E21119F821FF}" type="parTrans" cxnId="{B1AD958D-312C-4C81-BF7A-57725718AB23}">
      <dgm:prSet/>
      <dgm:spPr/>
      <dgm:t>
        <a:bodyPr/>
        <a:lstStyle/>
        <a:p>
          <a:endParaRPr lang="en-US"/>
        </a:p>
      </dgm:t>
    </dgm:pt>
    <dgm:pt modelId="{C4969F15-0CB7-4674-8729-4D79E41EFDA7}" type="sibTrans" cxnId="{B1AD958D-312C-4C81-BF7A-57725718AB23}">
      <dgm:prSet/>
      <dgm:spPr/>
      <dgm:t>
        <a:bodyPr/>
        <a:lstStyle/>
        <a:p>
          <a:endParaRPr lang="en-US"/>
        </a:p>
      </dgm:t>
    </dgm:pt>
    <dgm:pt modelId="{7B5E9A1F-117F-4191-BC8F-A7005E62DE23}">
      <dgm:prSet phldrT="[Text]" phldr="1"/>
      <dgm:spPr/>
      <dgm:t>
        <a:bodyPr/>
        <a:lstStyle/>
        <a:p>
          <a:endParaRPr lang="en-US"/>
        </a:p>
      </dgm:t>
    </dgm:pt>
    <dgm:pt modelId="{26A3B9F1-3BFE-42E9-BB1B-C5F1334B3B0C}" type="parTrans" cxnId="{3BD83EC1-6095-4A9B-B7CB-48513911C3FF}">
      <dgm:prSet/>
      <dgm:spPr/>
      <dgm:t>
        <a:bodyPr/>
        <a:lstStyle/>
        <a:p>
          <a:endParaRPr lang="en-US"/>
        </a:p>
      </dgm:t>
    </dgm:pt>
    <dgm:pt modelId="{52E22CBE-ADCE-4C91-8482-35BE96262B4F}" type="sibTrans" cxnId="{3BD83EC1-6095-4A9B-B7CB-48513911C3FF}">
      <dgm:prSet/>
      <dgm:spPr/>
      <dgm:t>
        <a:bodyPr/>
        <a:lstStyle/>
        <a:p>
          <a:endParaRPr lang="en-US"/>
        </a:p>
      </dgm:t>
    </dgm:pt>
    <dgm:pt modelId="{89F160A5-385F-435B-993D-624E928494AA}">
      <dgm:prSet phldrT="[Text]"/>
      <dgm:spPr/>
      <dgm:t>
        <a:bodyPr/>
        <a:lstStyle/>
        <a:p>
          <a:r>
            <a:rPr lang="en-US"/>
            <a:t>Based upon available data, are there any other adjustments we need to make to the Strategic Plan?</a:t>
          </a:r>
        </a:p>
      </dgm:t>
    </dgm:pt>
    <dgm:pt modelId="{4257D6F5-1CDE-4CE7-BA71-59923A62EB27}" type="parTrans" cxnId="{A7D09CA9-093A-4767-ACD6-6C5F2C39BA85}">
      <dgm:prSet/>
      <dgm:spPr/>
      <dgm:t>
        <a:bodyPr/>
        <a:lstStyle/>
        <a:p>
          <a:endParaRPr lang="en-US"/>
        </a:p>
      </dgm:t>
    </dgm:pt>
    <dgm:pt modelId="{6D7B85EA-B731-4C65-8788-8E583B5A7C57}" type="sibTrans" cxnId="{A7D09CA9-093A-4767-ACD6-6C5F2C39BA85}">
      <dgm:prSet/>
      <dgm:spPr/>
      <dgm:t>
        <a:bodyPr/>
        <a:lstStyle/>
        <a:p>
          <a:endParaRPr lang="en-US"/>
        </a:p>
      </dgm:t>
    </dgm:pt>
    <dgm:pt modelId="{6055D5BD-ADDF-409D-9855-625CDF7F9FE3}">
      <dgm:prSet phldrT="[Text]" phldr="1"/>
      <dgm:spPr/>
      <dgm:t>
        <a:bodyPr/>
        <a:lstStyle/>
        <a:p>
          <a:endParaRPr lang="en-US"/>
        </a:p>
      </dgm:t>
    </dgm:pt>
    <dgm:pt modelId="{70205FDF-E611-46A3-B5CF-D78CA2243205}" type="parTrans" cxnId="{67B64667-C65B-4BE9-9C5C-9EE61B449C90}">
      <dgm:prSet/>
      <dgm:spPr/>
      <dgm:t>
        <a:bodyPr/>
        <a:lstStyle/>
        <a:p>
          <a:endParaRPr lang="en-US"/>
        </a:p>
      </dgm:t>
    </dgm:pt>
    <dgm:pt modelId="{09C077F7-2D3C-4C62-9106-B324518973A1}" type="sibTrans" cxnId="{67B64667-C65B-4BE9-9C5C-9EE61B449C90}">
      <dgm:prSet/>
      <dgm:spPr/>
      <dgm:t>
        <a:bodyPr/>
        <a:lstStyle/>
        <a:p>
          <a:endParaRPr lang="en-US"/>
        </a:p>
      </dgm:t>
    </dgm:pt>
    <dgm:pt modelId="{925BBD62-4EC4-4B5A-9CF6-9F1D6D44F163}">
      <dgm:prSet phldrT="[Text]" phldr="1"/>
      <dgm:spPr/>
      <dgm:t>
        <a:bodyPr/>
        <a:lstStyle/>
        <a:p>
          <a:endParaRPr lang="en-US"/>
        </a:p>
      </dgm:t>
    </dgm:pt>
    <dgm:pt modelId="{A21FA739-16DB-460F-A034-F7AF72F2AF7C}" type="parTrans" cxnId="{F8E6A70D-3E52-4AC5-BE06-5406BE484943}">
      <dgm:prSet/>
      <dgm:spPr/>
      <dgm:t>
        <a:bodyPr/>
        <a:lstStyle/>
        <a:p>
          <a:endParaRPr lang="en-US"/>
        </a:p>
      </dgm:t>
    </dgm:pt>
    <dgm:pt modelId="{0C938BE3-73D1-4155-9C18-584814935D01}" type="sibTrans" cxnId="{F8E6A70D-3E52-4AC5-BE06-5406BE484943}">
      <dgm:prSet/>
      <dgm:spPr/>
      <dgm:t>
        <a:bodyPr/>
        <a:lstStyle/>
        <a:p>
          <a:endParaRPr lang="en-US"/>
        </a:p>
      </dgm:t>
    </dgm:pt>
    <dgm:pt modelId="{3349C0E8-6BEE-45D4-98CC-EFE56019B217}" type="pres">
      <dgm:prSet presAssocID="{1A561721-7C2C-4A79-B878-44F3018FFCAA}" presName="Name0" presStyleCnt="0">
        <dgm:presLayoutVars>
          <dgm:dir/>
          <dgm:animLvl val="lvl"/>
          <dgm:resizeHandles val="exact"/>
        </dgm:presLayoutVars>
      </dgm:prSet>
      <dgm:spPr/>
    </dgm:pt>
    <dgm:pt modelId="{51CF1083-92AF-4E0D-B1E0-0B8DF8FB61E4}" type="pres">
      <dgm:prSet presAssocID="{5FD8D9F0-5EA9-416A-BC6F-371703DCB2BB}" presName="linNode" presStyleCnt="0"/>
      <dgm:spPr/>
    </dgm:pt>
    <dgm:pt modelId="{7965C820-9C98-4906-A6FB-49503750E358}" type="pres">
      <dgm:prSet presAssocID="{5FD8D9F0-5EA9-416A-BC6F-371703DCB2BB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DBDE74F7-5078-407B-9EA3-2E0B74D2EC4E}" type="pres">
      <dgm:prSet presAssocID="{5FD8D9F0-5EA9-416A-BC6F-371703DCB2BB}" presName="descendantText" presStyleLbl="alignAccFollowNode1" presStyleIdx="0" presStyleCnt="2">
        <dgm:presLayoutVars>
          <dgm:bulletEnabled val="1"/>
        </dgm:presLayoutVars>
      </dgm:prSet>
      <dgm:spPr/>
    </dgm:pt>
    <dgm:pt modelId="{8F45CDAB-A328-4CEE-872C-593BFA4EF98A}" type="pres">
      <dgm:prSet presAssocID="{74C54E56-029E-4673-90E3-F18B56E5C717}" presName="sp" presStyleCnt="0"/>
      <dgm:spPr/>
    </dgm:pt>
    <dgm:pt modelId="{F594C48E-4CC6-4C33-A98C-2BD40404145A}" type="pres">
      <dgm:prSet presAssocID="{89F160A5-385F-435B-993D-624E928494AA}" presName="linNode" presStyleCnt="0"/>
      <dgm:spPr/>
    </dgm:pt>
    <dgm:pt modelId="{22F40BCD-7619-40A5-9219-FBE118602349}" type="pres">
      <dgm:prSet presAssocID="{89F160A5-385F-435B-993D-624E928494AA}" presName="parentText" presStyleLbl="node1" presStyleIdx="1" presStyleCnt="2" custScaleX="92607">
        <dgm:presLayoutVars>
          <dgm:chMax val="1"/>
          <dgm:bulletEnabled val="1"/>
        </dgm:presLayoutVars>
      </dgm:prSet>
      <dgm:spPr/>
    </dgm:pt>
    <dgm:pt modelId="{7ADAC373-5A13-4B25-A9B6-1C9418E0F1B6}" type="pres">
      <dgm:prSet presAssocID="{89F160A5-385F-435B-993D-624E928494AA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F8E6A70D-3E52-4AC5-BE06-5406BE484943}" srcId="{89F160A5-385F-435B-993D-624E928494AA}" destId="{925BBD62-4EC4-4B5A-9CF6-9F1D6D44F163}" srcOrd="1" destOrd="0" parTransId="{A21FA739-16DB-460F-A034-F7AF72F2AF7C}" sibTransId="{0C938BE3-73D1-4155-9C18-584814935D01}"/>
    <dgm:cxn modelId="{67B64667-C65B-4BE9-9C5C-9EE61B449C90}" srcId="{89F160A5-385F-435B-993D-624E928494AA}" destId="{6055D5BD-ADDF-409D-9855-625CDF7F9FE3}" srcOrd="0" destOrd="0" parTransId="{70205FDF-E611-46A3-B5CF-D78CA2243205}" sibTransId="{09C077F7-2D3C-4C62-9106-B324518973A1}"/>
    <dgm:cxn modelId="{1C10CB74-D2B6-4E37-9916-CD6EDB9AB9DF}" type="presOf" srcId="{6055D5BD-ADDF-409D-9855-625CDF7F9FE3}" destId="{7ADAC373-5A13-4B25-A9B6-1C9418E0F1B6}" srcOrd="0" destOrd="0" presId="urn:microsoft.com/office/officeart/2005/8/layout/vList5"/>
    <dgm:cxn modelId="{EF18AD77-0A9D-42FE-BDD0-4243F38077E3}" type="presOf" srcId="{925BBD62-4EC4-4B5A-9CF6-9F1D6D44F163}" destId="{7ADAC373-5A13-4B25-A9B6-1C9418E0F1B6}" srcOrd="0" destOrd="1" presId="urn:microsoft.com/office/officeart/2005/8/layout/vList5"/>
    <dgm:cxn modelId="{B1AD958D-312C-4C81-BF7A-57725718AB23}" srcId="{5FD8D9F0-5EA9-416A-BC6F-371703DCB2BB}" destId="{7D8DE8F9-4037-42E2-ABA2-A8CF78EDF0C0}" srcOrd="0" destOrd="0" parTransId="{C00BA478-F7EF-4ABA-92DA-E21119F821FF}" sibTransId="{C4969F15-0CB7-4674-8729-4D79E41EFDA7}"/>
    <dgm:cxn modelId="{E35A6B92-CA8B-4C17-84CB-E7925A14E83B}" type="presOf" srcId="{1A561721-7C2C-4A79-B878-44F3018FFCAA}" destId="{3349C0E8-6BEE-45D4-98CC-EFE56019B217}" srcOrd="0" destOrd="0" presId="urn:microsoft.com/office/officeart/2005/8/layout/vList5"/>
    <dgm:cxn modelId="{D66810A5-B7AA-4EB9-8B01-6BBCC3A969E4}" srcId="{1A561721-7C2C-4A79-B878-44F3018FFCAA}" destId="{5FD8D9F0-5EA9-416A-BC6F-371703DCB2BB}" srcOrd="0" destOrd="0" parTransId="{F04CC161-7796-4590-A4F7-0554A7980E00}" sibTransId="{74C54E56-029E-4673-90E3-F18B56E5C717}"/>
    <dgm:cxn modelId="{A7D09CA9-093A-4767-ACD6-6C5F2C39BA85}" srcId="{1A561721-7C2C-4A79-B878-44F3018FFCAA}" destId="{89F160A5-385F-435B-993D-624E928494AA}" srcOrd="1" destOrd="0" parTransId="{4257D6F5-1CDE-4CE7-BA71-59923A62EB27}" sibTransId="{6D7B85EA-B731-4C65-8788-8E583B5A7C57}"/>
    <dgm:cxn modelId="{3BD83EC1-6095-4A9B-B7CB-48513911C3FF}" srcId="{5FD8D9F0-5EA9-416A-BC6F-371703DCB2BB}" destId="{7B5E9A1F-117F-4191-BC8F-A7005E62DE23}" srcOrd="1" destOrd="0" parTransId="{26A3B9F1-3BFE-42E9-BB1B-C5F1334B3B0C}" sibTransId="{52E22CBE-ADCE-4C91-8482-35BE96262B4F}"/>
    <dgm:cxn modelId="{090C5BC5-ECD8-4966-97F4-DF44DFBD0966}" type="presOf" srcId="{7B5E9A1F-117F-4191-BC8F-A7005E62DE23}" destId="{DBDE74F7-5078-407B-9EA3-2E0B74D2EC4E}" srcOrd="0" destOrd="1" presId="urn:microsoft.com/office/officeart/2005/8/layout/vList5"/>
    <dgm:cxn modelId="{AE3D09E9-E75B-40C3-A500-6864AC845989}" type="presOf" srcId="{89F160A5-385F-435B-993D-624E928494AA}" destId="{22F40BCD-7619-40A5-9219-FBE118602349}" srcOrd="0" destOrd="0" presId="urn:microsoft.com/office/officeart/2005/8/layout/vList5"/>
    <dgm:cxn modelId="{68BFE0ED-4305-445E-8312-4CA9BB17FCDA}" type="presOf" srcId="{7D8DE8F9-4037-42E2-ABA2-A8CF78EDF0C0}" destId="{DBDE74F7-5078-407B-9EA3-2E0B74D2EC4E}" srcOrd="0" destOrd="0" presId="urn:microsoft.com/office/officeart/2005/8/layout/vList5"/>
    <dgm:cxn modelId="{768CE6EF-9175-47EB-9A64-EC512E263E1F}" type="presOf" srcId="{5FD8D9F0-5EA9-416A-BC6F-371703DCB2BB}" destId="{7965C820-9C98-4906-A6FB-49503750E358}" srcOrd="0" destOrd="0" presId="urn:microsoft.com/office/officeart/2005/8/layout/vList5"/>
    <dgm:cxn modelId="{8CC0D2D6-B21B-42D3-9E37-7E4C0F516A52}" type="presParOf" srcId="{3349C0E8-6BEE-45D4-98CC-EFE56019B217}" destId="{51CF1083-92AF-4E0D-B1E0-0B8DF8FB61E4}" srcOrd="0" destOrd="0" presId="urn:microsoft.com/office/officeart/2005/8/layout/vList5"/>
    <dgm:cxn modelId="{677BA229-3FBC-495E-8340-59495AA08273}" type="presParOf" srcId="{51CF1083-92AF-4E0D-B1E0-0B8DF8FB61E4}" destId="{7965C820-9C98-4906-A6FB-49503750E358}" srcOrd="0" destOrd="0" presId="urn:microsoft.com/office/officeart/2005/8/layout/vList5"/>
    <dgm:cxn modelId="{CA5844AE-FF84-410A-96FC-F10D6735DD30}" type="presParOf" srcId="{51CF1083-92AF-4E0D-B1E0-0B8DF8FB61E4}" destId="{DBDE74F7-5078-407B-9EA3-2E0B74D2EC4E}" srcOrd="1" destOrd="0" presId="urn:microsoft.com/office/officeart/2005/8/layout/vList5"/>
    <dgm:cxn modelId="{E8A461FA-D90E-4AB1-ADD0-291E6EF7829F}" type="presParOf" srcId="{3349C0E8-6BEE-45D4-98CC-EFE56019B217}" destId="{8F45CDAB-A328-4CEE-872C-593BFA4EF98A}" srcOrd="1" destOrd="0" presId="urn:microsoft.com/office/officeart/2005/8/layout/vList5"/>
    <dgm:cxn modelId="{DB09595E-E57F-4867-85BC-6B9DD33E9476}" type="presParOf" srcId="{3349C0E8-6BEE-45D4-98CC-EFE56019B217}" destId="{F594C48E-4CC6-4C33-A98C-2BD40404145A}" srcOrd="2" destOrd="0" presId="urn:microsoft.com/office/officeart/2005/8/layout/vList5"/>
    <dgm:cxn modelId="{9BA840CE-E6B6-4E35-8A2F-E79AA72C0295}" type="presParOf" srcId="{F594C48E-4CC6-4C33-A98C-2BD40404145A}" destId="{22F40BCD-7619-40A5-9219-FBE118602349}" srcOrd="0" destOrd="0" presId="urn:microsoft.com/office/officeart/2005/8/layout/vList5"/>
    <dgm:cxn modelId="{88BEC4D9-8A7E-4DCE-8A4F-7DCBFD2AC20F}" type="presParOf" srcId="{F594C48E-4CC6-4C33-A98C-2BD40404145A}" destId="{7ADAC373-5A13-4B25-A9B6-1C9418E0F1B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6CBD6-4A99-4E4A-A270-A70AEFBAAF7E}">
      <dsp:nvSpPr>
        <dsp:cNvPr id="0" name=""/>
        <dsp:cNvSpPr/>
      </dsp:nvSpPr>
      <dsp:spPr>
        <a:xfrm>
          <a:off x="3484" y="517200"/>
          <a:ext cx="1886775" cy="2641486"/>
        </a:xfrm>
        <a:prstGeom prst="rect">
          <a:avLst/>
        </a:prstGeom>
        <a:solidFill>
          <a:srgbClr val="F3CF45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Fall 2021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Developed 2021-2025 Strategic Plan</a:t>
          </a:r>
          <a:endParaRPr lang="en-US" sz="11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venir Next LT Pro"/>
            <a:ea typeface="+mn-ea"/>
            <a:cs typeface="+mn-cs"/>
          </a:endParaRPr>
        </a:p>
      </dsp:txBody>
      <dsp:txXfrm>
        <a:off x="3484" y="1520965"/>
        <a:ext cx="1886775" cy="1584891"/>
      </dsp:txXfrm>
    </dsp:sp>
    <dsp:sp modelId="{9C3A7F13-9585-42DF-AD32-B56F82B123C8}">
      <dsp:nvSpPr>
        <dsp:cNvPr id="0" name=""/>
        <dsp:cNvSpPr/>
      </dsp:nvSpPr>
      <dsp:spPr>
        <a:xfrm>
          <a:off x="550649" y="781349"/>
          <a:ext cx="792445" cy="792445"/>
        </a:xfrm>
        <a:prstGeom prst="ellipse">
          <a:avLst/>
        </a:prstGeom>
        <a:solidFill>
          <a:srgbClr val="F3CF4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1</a:t>
          </a:r>
        </a:p>
      </dsp:txBody>
      <dsp:txXfrm>
        <a:off x="666700" y="897400"/>
        <a:ext cx="560343" cy="560343"/>
      </dsp:txXfrm>
    </dsp:sp>
    <dsp:sp modelId="{923B2301-552B-45D2-9EF0-53A10AA17FC6}">
      <dsp:nvSpPr>
        <dsp:cNvPr id="0" name=""/>
        <dsp:cNvSpPr/>
      </dsp:nvSpPr>
      <dsp:spPr>
        <a:xfrm>
          <a:off x="3484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3CF4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7283A-0FC3-4AF1-AA94-0270DC0B1C33}">
      <dsp:nvSpPr>
        <dsp:cNvPr id="0" name=""/>
        <dsp:cNvSpPr/>
      </dsp:nvSpPr>
      <dsp:spPr>
        <a:xfrm>
          <a:off x="2078938" y="517200"/>
          <a:ext cx="1886775" cy="2641486"/>
        </a:xfrm>
        <a:prstGeom prst="rect">
          <a:avLst/>
        </a:prstGeom>
        <a:solidFill>
          <a:srgbClr val="D47B22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Summer 2023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Needs Assessment and defined overarching needs for SY23-24</a:t>
          </a:r>
        </a:p>
      </dsp:txBody>
      <dsp:txXfrm>
        <a:off x="2078938" y="1520965"/>
        <a:ext cx="1886775" cy="1584891"/>
      </dsp:txXfrm>
    </dsp:sp>
    <dsp:sp modelId="{C08FC467-91FE-48BD-B243-273925C2B75A}">
      <dsp:nvSpPr>
        <dsp:cNvPr id="0" name=""/>
        <dsp:cNvSpPr/>
      </dsp:nvSpPr>
      <dsp:spPr>
        <a:xfrm>
          <a:off x="2626103" y="781349"/>
          <a:ext cx="792445" cy="792445"/>
        </a:xfrm>
        <a:prstGeom prst="ellipse">
          <a:avLst/>
        </a:prstGeom>
        <a:solidFill>
          <a:srgbClr val="D47B2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2</a:t>
          </a:r>
        </a:p>
      </dsp:txBody>
      <dsp:txXfrm>
        <a:off x="2742154" y="897400"/>
        <a:ext cx="560343" cy="560343"/>
      </dsp:txXfrm>
    </dsp:sp>
    <dsp:sp modelId="{DE393E47-CBB6-4D77-A342-C9AFD9FC8CB6}">
      <dsp:nvSpPr>
        <dsp:cNvPr id="0" name=""/>
        <dsp:cNvSpPr/>
      </dsp:nvSpPr>
      <dsp:spPr>
        <a:xfrm>
          <a:off x="2078938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D47B2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A272C-701A-4327-802B-15E4D04DF389}">
      <dsp:nvSpPr>
        <dsp:cNvPr id="0" name=""/>
        <dsp:cNvSpPr/>
      </dsp:nvSpPr>
      <dsp:spPr>
        <a:xfrm>
          <a:off x="4154392" y="517200"/>
          <a:ext cx="1886775" cy="2641486"/>
        </a:xfrm>
        <a:prstGeom prst="rect">
          <a:avLst/>
        </a:prstGeom>
        <a:solidFill>
          <a:srgbClr val="0083A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August 2023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2023-2024 Continuous Improvement Plan</a:t>
          </a:r>
        </a:p>
      </dsp:txBody>
      <dsp:txXfrm>
        <a:off x="4154392" y="1520965"/>
        <a:ext cx="1886775" cy="1584891"/>
      </dsp:txXfrm>
    </dsp:sp>
    <dsp:sp modelId="{4104A2F1-FB99-4C42-8067-46B8EEEC9610}">
      <dsp:nvSpPr>
        <dsp:cNvPr id="0" name=""/>
        <dsp:cNvSpPr/>
      </dsp:nvSpPr>
      <dsp:spPr>
        <a:xfrm>
          <a:off x="4701557" y="781349"/>
          <a:ext cx="792445" cy="792445"/>
        </a:xfrm>
        <a:prstGeom prst="ellipse">
          <a:avLst/>
        </a:prstGeom>
        <a:solidFill>
          <a:srgbClr val="0083A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3</a:t>
          </a:r>
        </a:p>
      </dsp:txBody>
      <dsp:txXfrm>
        <a:off x="4817608" y="897400"/>
        <a:ext cx="560343" cy="560343"/>
      </dsp:txXfrm>
    </dsp:sp>
    <dsp:sp modelId="{2EB92C72-3528-4913-AFF6-FF0B4F338399}">
      <dsp:nvSpPr>
        <dsp:cNvPr id="0" name=""/>
        <dsp:cNvSpPr/>
      </dsp:nvSpPr>
      <dsp:spPr>
        <a:xfrm>
          <a:off x="4154392" y="3158615"/>
          <a:ext cx="1886775" cy="72"/>
        </a:xfrm>
        <a:prstGeom prst="rect">
          <a:avLst/>
        </a:prstGeom>
        <a:solidFill>
          <a:srgbClr val="0083A9"/>
        </a:solidFill>
        <a:ln w="12700" cap="flat" cmpd="sng" algn="ctr">
          <a:solidFill>
            <a:srgbClr val="0083A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A837B-0FA3-4970-A9F9-3BD236350D3D}">
      <dsp:nvSpPr>
        <dsp:cNvPr id="0" name=""/>
        <dsp:cNvSpPr/>
      </dsp:nvSpPr>
      <dsp:spPr>
        <a:xfrm>
          <a:off x="6212751" y="526340"/>
          <a:ext cx="1886775" cy="2641486"/>
        </a:xfrm>
        <a:prstGeom prst="rect">
          <a:avLst/>
        </a:prstGeom>
        <a:solidFill>
          <a:srgbClr val="A92A91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Sept. – Dec. 2023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Utilizing current data, the </a:t>
          </a:r>
          <a:r>
            <a:rPr lang="en-US" sz="1100" b="1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sz="1100" b="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review &amp; possibly update the school strategic priorities and plan </a:t>
          </a:r>
        </a:p>
      </dsp:txBody>
      <dsp:txXfrm>
        <a:off x="6212751" y="1530105"/>
        <a:ext cx="1886775" cy="1584891"/>
      </dsp:txXfrm>
    </dsp:sp>
    <dsp:sp modelId="{AC6B335A-D8B4-46D8-93DE-B9EF1773F6AC}">
      <dsp:nvSpPr>
        <dsp:cNvPr id="0" name=""/>
        <dsp:cNvSpPr/>
      </dsp:nvSpPr>
      <dsp:spPr>
        <a:xfrm>
          <a:off x="6777010" y="781349"/>
          <a:ext cx="792445" cy="792445"/>
        </a:xfrm>
        <a:prstGeom prst="ellipse">
          <a:avLst/>
        </a:prstGeom>
        <a:solidFill>
          <a:srgbClr val="A92A9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4</a:t>
          </a:r>
        </a:p>
      </dsp:txBody>
      <dsp:txXfrm>
        <a:off x="6893061" y="897400"/>
        <a:ext cx="560343" cy="560343"/>
      </dsp:txXfrm>
    </dsp:sp>
    <dsp:sp modelId="{7B3E0A16-DB85-46CA-87D6-4D39F6DBFC52}">
      <dsp:nvSpPr>
        <dsp:cNvPr id="0" name=""/>
        <dsp:cNvSpPr/>
      </dsp:nvSpPr>
      <dsp:spPr>
        <a:xfrm>
          <a:off x="6229845" y="3158615"/>
          <a:ext cx="1886775" cy="72"/>
        </a:xfrm>
        <a:prstGeom prst="rect">
          <a:avLst/>
        </a:prstGeom>
        <a:solidFill>
          <a:srgbClr val="0083A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A92A9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95DD00-81CA-4D89-AAC9-9CB098B4E837}">
      <dsp:nvSpPr>
        <dsp:cNvPr id="0" name=""/>
        <dsp:cNvSpPr/>
      </dsp:nvSpPr>
      <dsp:spPr>
        <a:xfrm>
          <a:off x="8305299" y="517200"/>
          <a:ext cx="1886775" cy="2641486"/>
        </a:xfrm>
        <a:prstGeom prst="rect">
          <a:avLst/>
        </a:prstGeom>
        <a:solidFill>
          <a:srgbClr val="15983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Before Winter Break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take action (vote) on the school’s strategic plan and vote on the ranked strategic plan priorities for SY24-25 budget discussions.</a:t>
          </a:r>
        </a:p>
      </dsp:txBody>
      <dsp:txXfrm>
        <a:off x="8305299" y="1520965"/>
        <a:ext cx="1886775" cy="1584891"/>
      </dsp:txXfrm>
    </dsp:sp>
    <dsp:sp modelId="{06772805-3643-43C2-9C80-F43268C57C20}">
      <dsp:nvSpPr>
        <dsp:cNvPr id="0" name=""/>
        <dsp:cNvSpPr/>
      </dsp:nvSpPr>
      <dsp:spPr>
        <a:xfrm>
          <a:off x="8852464" y="781349"/>
          <a:ext cx="792445" cy="792445"/>
        </a:xfrm>
        <a:prstGeom prst="ellipse">
          <a:avLst/>
        </a:prstGeom>
        <a:solidFill>
          <a:srgbClr val="15983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5</a:t>
          </a:r>
        </a:p>
      </dsp:txBody>
      <dsp:txXfrm>
        <a:off x="8968515" y="897400"/>
        <a:ext cx="560343" cy="560343"/>
      </dsp:txXfrm>
    </dsp:sp>
    <dsp:sp modelId="{77F59A8B-7684-4E29-B44F-B0F96367FE70}">
      <dsp:nvSpPr>
        <dsp:cNvPr id="0" name=""/>
        <dsp:cNvSpPr/>
      </dsp:nvSpPr>
      <dsp:spPr>
        <a:xfrm>
          <a:off x="8305299" y="3158615"/>
          <a:ext cx="1886775" cy="72"/>
        </a:xfrm>
        <a:prstGeom prst="rect">
          <a:avLst/>
        </a:prstGeom>
        <a:solidFill>
          <a:srgbClr val="15983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15983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E74F7-5078-407B-9EA3-2E0B74D2EC4E}">
      <dsp:nvSpPr>
        <dsp:cNvPr id="0" name=""/>
        <dsp:cNvSpPr/>
      </dsp:nvSpPr>
      <dsp:spPr>
        <a:xfrm rot="5400000">
          <a:off x="5985403" y="-2101814"/>
          <a:ext cx="1834174" cy="649646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900" kern="1200"/>
        </a:p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900" kern="1200"/>
        </a:p>
      </dsp:txBody>
      <dsp:txXfrm rot="-5400000">
        <a:off x="3654260" y="318866"/>
        <a:ext cx="6406925" cy="1655100"/>
      </dsp:txXfrm>
    </dsp:sp>
    <dsp:sp modelId="{7965C820-9C98-4906-A6FB-49503750E358}">
      <dsp:nvSpPr>
        <dsp:cNvPr id="0" name=""/>
        <dsp:cNvSpPr/>
      </dsp:nvSpPr>
      <dsp:spPr>
        <a:xfrm>
          <a:off x="0" y="57"/>
          <a:ext cx="3654259" cy="229271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What progress has been made towards the priorities identified in our Strategic Plan? What evidence/data do we have?</a:t>
          </a:r>
        </a:p>
      </dsp:txBody>
      <dsp:txXfrm>
        <a:off x="111921" y="111978"/>
        <a:ext cx="3430417" cy="2068876"/>
      </dsp:txXfrm>
    </dsp:sp>
    <dsp:sp modelId="{7ADAC373-5A13-4B25-A9B6-1C9418E0F1B6}">
      <dsp:nvSpPr>
        <dsp:cNvPr id="0" name=""/>
        <dsp:cNvSpPr/>
      </dsp:nvSpPr>
      <dsp:spPr>
        <a:xfrm rot="5400000">
          <a:off x="5715244" y="305539"/>
          <a:ext cx="1834174" cy="6496462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900" kern="1200"/>
        </a:p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900" kern="1200"/>
        </a:p>
      </dsp:txBody>
      <dsp:txXfrm rot="-5400000">
        <a:off x="3384101" y="2726220"/>
        <a:ext cx="6406925" cy="1655100"/>
      </dsp:txXfrm>
    </dsp:sp>
    <dsp:sp modelId="{22F40BCD-7619-40A5-9219-FBE118602349}">
      <dsp:nvSpPr>
        <dsp:cNvPr id="0" name=""/>
        <dsp:cNvSpPr/>
      </dsp:nvSpPr>
      <dsp:spPr>
        <a:xfrm>
          <a:off x="0" y="2407411"/>
          <a:ext cx="3384100" cy="229271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Based upon available data, are there any other adjustments we need to make to the Strategic Plan?</a:t>
          </a:r>
        </a:p>
      </dsp:txBody>
      <dsp:txXfrm>
        <a:off x="111921" y="2519332"/>
        <a:ext cx="3160258" cy="2068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#1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{AB8E97A3-458B-4459-8849-EF3A8D885423}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{95F9FFCB-1BFC-4B36-BE44-D6A1469F21C3}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{A69863A3-5EBF-4CAE-AA51-83CA76DE20BB}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5" name="Google Shape;325;p11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326" name="Google Shape;326;p11:notes"/>
          <p:cNvSpPr txBox="1">
            <a:spLocks noGrp="1"/>
          </p:cNvSpPr>
          <p:nvPr>
            <p:ph type="sldNum" idx="12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AE20B-EBB3-094D-DB4C-C2D61D613A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527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5" name="Title 14">
            <a:extLst>
              <a:ext uri="{FF2B5EF4-FFF2-40B4-BE49-F238E27FC236}">
                <a16:creationId xmlns:a16="http://schemas.microsoft.com/office/drawing/2014/main" id="{B78DCB74-D75C-A010-7A21-F2ABB54BD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5998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56032"/>
            <a:ext cx="7096933" cy="3253931"/>
          </a:xfrm>
        </p:spPr>
        <p:txBody>
          <a:bodyPr/>
          <a:lstStyle/>
          <a:p>
            <a:r>
              <a:rPr lang="en-US" sz="5400" dirty="0"/>
              <a:t>45 Day Check-in and Preparing for Budget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>
            <a:r>
              <a:rPr lang="en-US" dirty="0"/>
              <a:t>GO Team Business Meeting #3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63D89-CAB4-9ACB-BAC5-1B5F3D5D4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5"/>
            <a:ext cx="10515600" cy="811825"/>
          </a:xfrm>
        </p:spPr>
        <p:txBody>
          <a:bodyPr/>
          <a:lstStyle/>
          <a:p>
            <a:r>
              <a:rPr lang="en-US" dirty="0"/>
              <a:t>Fall MAP Results Math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D1D3F17-99B1-64E3-850A-2A4CE6A567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3245" y="1258432"/>
            <a:ext cx="5785164" cy="4512132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15B2BE-7308-3FE4-1FC7-433F5A0F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none" spc="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D82C21-BF40-B265-F103-5793CD3F8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cap="none" spc="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51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A88F8C-447C-ECD9-7F92-BB56FC231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Take the Winter MAP exam beginning the week of 11/28 and discuss Results at our next GO Team meeting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CC6C19-4C47-086B-3549-87EB30700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Winter MAP Results </a:t>
            </a:r>
          </a:p>
        </p:txBody>
      </p:sp>
    </p:spTree>
    <p:extLst>
      <p:ext uri="{BB962C8B-B14F-4D97-AF65-F5344CB8AC3E}">
        <p14:creationId xmlns:p14="http://schemas.microsoft.com/office/powerpoint/2010/main" val="2884683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212" y="2235200"/>
            <a:ext cx="6245912" cy="2387600"/>
          </a:xfrm>
        </p:spPr>
        <p:txBody>
          <a:bodyPr anchor="ctr"/>
          <a:lstStyle/>
          <a:p>
            <a:r>
              <a:rPr lang="en-US"/>
              <a:t>Strategic Plan Progress</a:t>
            </a:r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1"/>
          <p:cNvSpPr txBox="1"/>
          <p:nvPr/>
        </p:nvSpPr>
        <p:spPr>
          <a:xfrm>
            <a:off x="1524000" y="1803118"/>
            <a:ext cx="18378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3500"/>
            </a:pPr>
            <a:r>
              <a:rPr lang="en-US" sz="1200" b="1" i="1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APS Strategic Priorities &amp; Initiatives</a:t>
            </a:r>
            <a:endParaRPr sz="200" b="1" i="1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11"/>
          <p:cNvSpPr/>
          <p:nvPr/>
        </p:nvSpPr>
        <p:spPr>
          <a:xfrm>
            <a:off x="6183349" y="2327269"/>
            <a:ext cx="4003500" cy="707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1A.</a:t>
            </a:r>
            <a:r>
              <a:rPr lang="en-US" sz="1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Implementation of an intervention block to reduce gaps in learning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1B. 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Employ a literacy block with phonics for grades k-2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1C. 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Create PLC planning time for teachers to internalize standards and plan for instruction</a:t>
            </a:r>
            <a:endParaRPr sz="1000" b="1" u="sng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11"/>
          <p:cNvSpPr/>
          <p:nvPr/>
        </p:nvSpPr>
        <p:spPr>
          <a:xfrm>
            <a:off x="6183344" y="3616050"/>
            <a:ext cx="4003500" cy="780300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TBD: 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Create an attendance team to monitor and address attendance concerns, Create a Care Team to address student needs 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TBD: 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Utilize SLC practices and restorative justice with the Counselor to reduce suspensions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11"/>
          <p:cNvSpPr/>
          <p:nvPr/>
        </p:nvSpPr>
        <p:spPr>
          <a:xfrm>
            <a:off x="6183344" y="4703743"/>
            <a:ext cx="4003500" cy="708000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TBD: 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Monthly IB training for staff, Professional development individualized around teacher needs in reading and math, training for phonics program (</a:t>
            </a:r>
            <a:r>
              <a:rPr lang="en-US" sz="1000" dirty="0" err="1">
                <a:latin typeface="Calibri"/>
                <a:ea typeface="Calibri"/>
                <a:cs typeface="Calibri"/>
                <a:sym typeface="Calibri"/>
              </a:rPr>
              <a:t>Fundations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>
              <a:buClr>
                <a:srgbClr val="000000"/>
              </a:buClr>
              <a:buSzPts val="1000"/>
            </a:pPr>
            <a:r>
              <a:rPr lang="en-US" sz="100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Ongoing PD for SEL, restorative practices, and trauma 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600"/>
              </a:spcBef>
              <a:buClr>
                <a:schemeClr val="dk1"/>
              </a:buClr>
              <a:buSzPts val="1000"/>
            </a:pPr>
            <a:endParaRPr sz="1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chemeClr val="dk1"/>
              </a:buClr>
              <a:buSzPts val="1000"/>
            </a:pPr>
            <a:endParaRPr sz="1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11"/>
          <p:cNvSpPr/>
          <p:nvPr/>
        </p:nvSpPr>
        <p:spPr>
          <a:xfrm>
            <a:off x="6174467" y="5716832"/>
            <a:ext cx="4003500" cy="7080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TBD: </a:t>
            </a:r>
            <a:r>
              <a:rPr lang="en-US" sz="1000" dirty="0">
                <a:latin typeface="Calibri"/>
                <a:ea typeface="Calibri"/>
                <a:cs typeface="Calibri"/>
                <a:sym typeface="Calibri"/>
              </a:rPr>
              <a:t>Conduct data meetings in PLC, with parents and students. Students will also have goal setting meetings with teachers</a:t>
            </a:r>
          </a:p>
          <a:p>
            <a:pPr>
              <a:buClr>
                <a:srgbClr val="000000"/>
              </a:buClr>
              <a:buSzPts val="1000"/>
            </a:pPr>
            <a:r>
              <a:rPr lang="en-US" sz="100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--Increase Parent Liaison and Social Worker positions to full time to support the needs of students and parents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600"/>
              </a:spcBef>
              <a:buClr>
                <a:schemeClr val="dk1"/>
              </a:buClr>
              <a:buSzPts val="1000"/>
            </a:pPr>
            <a:endParaRPr sz="1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chemeClr val="dk1"/>
              </a:buClr>
              <a:buSzPts val="1000"/>
            </a:pPr>
            <a:endParaRPr sz="1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11"/>
          <p:cNvSpPr txBox="1"/>
          <p:nvPr/>
        </p:nvSpPr>
        <p:spPr>
          <a:xfrm>
            <a:off x="4450620" y="135804"/>
            <a:ext cx="251626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>
              <a:buClr>
                <a:srgbClr val="000000"/>
              </a:buClr>
              <a:buSzPts val="3500"/>
            </a:pPr>
            <a:r>
              <a:rPr lang="en-US" b="1" dirty="0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West Manor IB World School</a:t>
            </a:r>
            <a:endParaRPr sz="200" dirty="0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11"/>
          <p:cNvSpPr txBox="1"/>
          <p:nvPr/>
        </p:nvSpPr>
        <p:spPr>
          <a:xfrm>
            <a:off x="1577000" y="300876"/>
            <a:ext cx="1837698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3500"/>
            </a:pPr>
            <a:r>
              <a:rPr lang="en-US" sz="1200" b="1" i="1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SMART Goals</a:t>
            </a:r>
            <a:endParaRPr sz="200" b="1" i="1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11"/>
          <p:cNvSpPr txBox="1"/>
          <p:nvPr/>
        </p:nvSpPr>
        <p:spPr>
          <a:xfrm>
            <a:off x="6096003" y="1779539"/>
            <a:ext cx="1837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3500"/>
            </a:pPr>
            <a:r>
              <a:rPr lang="en-US" sz="1200" b="1" i="1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School Strategies</a:t>
            </a:r>
            <a:endParaRPr sz="200" b="1" i="1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11"/>
          <p:cNvSpPr/>
          <p:nvPr/>
        </p:nvSpPr>
        <p:spPr>
          <a:xfrm>
            <a:off x="1609624" y="767853"/>
            <a:ext cx="2418900" cy="105770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123809"/>
              </a:lnSpc>
              <a:buClr>
                <a:srgbClr val="000000"/>
              </a:buClr>
              <a:buSzPts val="1050"/>
            </a:pPr>
            <a:r>
              <a:rPr lang="en-US" sz="1200" b="1" dirty="0">
                <a:latin typeface="Arial"/>
                <a:ea typeface="Arial"/>
                <a:cs typeface="Arial"/>
                <a:sym typeface="Arial"/>
              </a:rPr>
              <a:t>Increase the </a:t>
            </a:r>
            <a:r>
              <a:rPr lang="en-US" sz="12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% of </a:t>
            </a:r>
            <a:r>
              <a:rPr lang="en-US" sz="1200" b="1" dirty="0">
                <a:latin typeface="Arial"/>
                <a:ea typeface="Arial"/>
                <a:cs typeface="Arial"/>
                <a:sym typeface="Arial"/>
              </a:rPr>
              <a:t>grades 3-5 </a:t>
            </a:r>
            <a:r>
              <a:rPr lang="en-US" sz="12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students </a:t>
            </a:r>
            <a:r>
              <a:rPr lang="en-US" sz="1200" b="1" dirty="0">
                <a:latin typeface="Arial"/>
                <a:ea typeface="Arial"/>
                <a:cs typeface="Arial"/>
                <a:sym typeface="Arial"/>
              </a:rPr>
              <a:t>scoring proficient or above on Milestones/ MAP  in </a:t>
            </a:r>
            <a:r>
              <a:rPr lang="en-US" sz="12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reading by 3% </a:t>
            </a:r>
          </a:p>
        </p:txBody>
      </p:sp>
      <p:sp>
        <p:nvSpPr>
          <p:cNvPr id="337" name="Google Shape;337;p11"/>
          <p:cNvSpPr/>
          <p:nvPr/>
        </p:nvSpPr>
        <p:spPr>
          <a:xfrm>
            <a:off x="4313259" y="753034"/>
            <a:ext cx="2287097" cy="106849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lnSpc>
                <a:spcPct val="123809"/>
              </a:lnSpc>
              <a:buClr>
                <a:srgbClr val="000000"/>
              </a:buClr>
              <a:buSzPts val="1050"/>
            </a:pPr>
            <a:r>
              <a:rPr lang="en-US" sz="1200" b="1" dirty="0">
                <a:latin typeface="Arial"/>
                <a:ea typeface="Arial"/>
                <a:cs typeface="Arial"/>
                <a:sym typeface="Arial"/>
              </a:rPr>
              <a:t>Increase the % of grades 3-5 students scoring proficient or above on Milestones/MAP  in math by 3%</a:t>
            </a:r>
            <a:endParaRPr lang="en-US" sz="12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11"/>
          <p:cNvSpPr/>
          <p:nvPr/>
        </p:nvSpPr>
        <p:spPr>
          <a:xfrm>
            <a:off x="6749738" y="820801"/>
            <a:ext cx="2155622" cy="100591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050"/>
            </a:pPr>
            <a:r>
              <a:rPr lang="en-US" sz="1200" b="1" dirty="0"/>
              <a:t>Increase the percentage of students with 10 or less absences by 3%</a:t>
            </a:r>
            <a:endParaRPr lang="en-US" dirty="0"/>
          </a:p>
        </p:txBody>
      </p:sp>
      <p:sp>
        <p:nvSpPr>
          <p:cNvPr id="339" name="Google Shape;339;p11"/>
          <p:cNvSpPr txBox="1">
            <a:spLocks noGrp="1"/>
          </p:cNvSpPr>
          <p:nvPr>
            <p:ph type="sldNum" idx="12"/>
          </p:nvPr>
        </p:nvSpPr>
        <p:spPr>
          <a:xfrm>
            <a:off x="10945368" y="457200"/>
            <a:ext cx="987552" cy="27432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40" tIns="45720" rIns="91440" bIns="45720" rtlCol="0" anchor="ctr" anchorCtr="0">
            <a:no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Clr>
                <a:srgbClr val="000000"/>
              </a:buClr>
              <a:buSzPts val="1200"/>
            </a:pPr>
            <a:fld id="{48F63A3B-78C7-47BE-AE5E-E10140E04643}" type="slidenum">
              <a:rPr lang="en-US" smtClean="0"/>
              <a:pPr/>
              <a:t>13</a:t>
            </a:fld>
            <a:endParaRPr sz="10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41" name="Google Shape;341;p11"/>
          <p:cNvSpPr txBox="1"/>
          <p:nvPr/>
        </p:nvSpPr>
        <p:spPr>
          <a:xfrm>
            <a:off x="3526923" y="1808080"/>
            <a:ext cx="1837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SzPts val="3500"/>
            </a:pPr>
            <a:r>
              <a:rPr lang="en-US" sz="1200" b="1" i="1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School Strategic Priorities</a:t>
            </a:r>
            <a:endParaRPr sz="200" b="1" i="1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11"/>
          <p:cNvSpPr/>
          <p:nvPr/>
        </p:nvSpPr>
        <p:spPr>
          <a:xfrm>
            <a:off x="3496461" y="2477394"/>
            <a:ext cx="2418900" cy="10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000" b="1" dirty="0">
                <a:latin typeface="Calibri"/>
                <a:ea typeface="Calibri"/>
                <a:cs typeface="Calibri"/>
                <a:sym typeface="Calibri"/>
              </a:rPr>
              <a:t>Increase student phonic awareness and create early readers</a:t>
            </a:r>
          </a:p>
          <a:p>
            <a:pPr marL="228600" indent="-228600">
              <a:spcBef>
                <a:spcPts val="600"/>
              </a:spcBef>
              <a:buClr>
                <a:srgbClr val="000000"/>
              </a:buClr>
              <a:buSzPts val="1000"/>
              <a:buFont typeface="Calibri"/>
              <a:buAutoNum type="arabicPeriod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Increase student knowledge in numbers and operations domain</a:t>
            </a:r>
          </a:p>
          <a:p>
            <a:pPr marL="228600" indent="-228600">
              <a:spcBef>
                <a:spcPts val="600"/>
              </a:spcBef>
              <a:buClr>
                <a:srgbClr val="000000"/>
              </a:buClr>
              <a:buSzPts val="1000"/>
              <a:buFont typeface="Calibri"/>
              <a:buAutoNum type="arabicPeriod"/>
            </a:pPr>
            <a:r>
              <a:rPr lang="en-US" sz="1000" b="1" dirty="0">
                <a:latin typeface="Calibri"/>
                <a:ea typeface="Calibri"/>
                <a:cs typeface="Calibri"/>
                <a:sym typeface="Calibri"/>
              </a:rPr>
              <a:t>Increase student multiplication skills </a:t>
            </a: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11"/>
          <p:cNvSpPr/>
          <p:nvPr/>
        </p:nvSpPr>
        <p:spPr>
          <a:xfrm>
            <a:off x="3496398" y="3628672"/>
            <a:ext cx="2418900" cy="938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28600" indent="-228600">
              <a:spcBef>
                <a:spcPts val="600"/>
              </a:spcBef>
              <a:buClr>
                <a:srgbClr val="000000"/>
              </a:buClr>
              <a:buSzPts val="1000"/>
              <a:buFont typeface="Calibri"/>
              <a:buAutoNum type="arabicPeriod" startAt="4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Increase student attendance and decrease suspension rate </a:t>
            </a: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chemeClr val="dk1"/>
              </a:buClr>
              <a:buSzPts val="1000"/>
            </a:pP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chemeClr val="dk1"/>
              </a:buClr>
              <a:buSzPts val="1000"/>
            </a:pPr>
            <a:endParaRPr sz="1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11"/>
          <p:cNvSpPr/>
          <p:nvPr/>
        </p:nvSpPr>
        <p:spPr>
          <a:xfrm>
            <a:off x="3491022" y="4728544"/>
            <a:ext cx="2418900" cy="1246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28600" indent="-228600">
              <a:buClr>
                <a:srgbClr val="000000"/>
              </a:buClr>
              <a:buSzPts val="1000"/>
              <a:buFont typeface="Calibri"/>
              <a:buAutoNum type="arabicPeriod" startAt="6"/>
            </a:pPr>
            <a:r>
              <a:rPr lang="en-US" sz="1000" b="1" dirty="0">
                <a:latin typeface="Calibri"/>
                <a:ea typeface="Calibri"/>
                <a:cs typeface="Calibri"/>
                <a:sym typeface="Calibri"/>
              </a:rPr>
              <a:t>Increasing Teacher knowledge of Standards</a:t>
            </a: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indent="-228600">
              <a:spcBef>
                <a:spcPts val="600"/>
              </a:spcBef>
              <a:buClr>
                <a:srgbClr val="000000"/>
              </a:buClr>
              <a:buSzPts val="1000"/>
              <a:buFont typeface="Calibri"/>
              <a:buAutoNum type="arabicPeriod" startAt="6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Increase Teacher knowledge of IB Program</a:t>
            </a: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indent="-165100">
              <a:spcBef>
                <a:spcPts val="600"/>
              </a:spcBef>
              <a:buClr>
                <a:srgbClr val="000000"/>
              </a:buClr>
              <a:buSzPts val="1000"/>
            </a:pP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indent="-165100">
              <a:spcBef>
                <a:spcPts val="600"/>
              </a:spcBef>
              <a:buClr>
                <a:srgbClr val="000000"/>
              </a:buClr>
              <a:buSzPts val="1000"/>
            </a:pPr>
            <a:endParaRPr sz="1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11"/>
          <p:cNvSpPr/>
          <p:nvPr/>
        </p:nvSpPr>
        <p:spPr>
          <a:xfrm>
            <a:off x="1577000" y="2401200"/>
            <a:ext cx="1837800" cy="938700"/>
          </a:xfrm>
          <a:prstGeom prst="rect">
            <a:avLst/>
          </a:prstGeom>
          <a:solidFill>
            <a:srgbClr val="6A6A6A"/>
          </a:solidFill>
          <a:ln w="508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Clr>
                <a:srgbClr val="000000"/>
              </a:buClr>
              <a:buSzPts val="1100"/>
            </a:pPr>
            <a:r>
              <a:rPr lang="en-US" sz="11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Fostering Academic Excellence for All</a:t>
            </a:r>
            <a:endParaRPr sz="11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Clr>
                <a:srgbClr val="000000"/>
              </a:buClr>
              <a:buSzPts val="900"/>
            </a:pPr>
            <a:r>
              <a:rPr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Clr>
                <a:srgbClr val="000000"/>
              </a:buClr>
              <a:buSzPts val="900"/>
            </a:pPr>
            <a:r>
              <a:rPr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Curriculum &amp; Instruction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Clr>
                <a:schemeClr val="lt1"/>
              </a:buClr>
              <a:buSzPts val="4000"/>
            </a:pPr>
            <a:r>
              <a:rPr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Signature Program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11"/>
          <p:cNvSpPr/>
          <p:nvPr/>
        </p:nvSpPr>
        <p:spPr>
          <a:xfrm>
            <a:off x="1577000" y="3616050"/>
            <a:ext cx="1837800" cy="780300"/>
          </a:xfrm>
          <a:prstGeom prst="rect">
            <a:avLst/>
          </a:prstGeom>
          <a:solidFill>
            <a:srgbClr val="006FA9"/>
          </a:solidFill>
          <a:ln w="508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 Culture of Student Support</a:t>
            </a:r>
            <a:endParaRPr sz="11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Clr>
                <a:srgbClr val="000000"/>
              </a:buClr>
              <a:buSzPts val="900"/>
            </a:pPr>
            <a:r>
              <a:rPr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Whole Child &amp; Intervention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Clr>
                <a:srgbClr val="000000"/>
              </a:buClr>
              <a:buSzPts val="900"/>
            </a:pPr>
            <a:r>
              <a:rPr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Personalized Learning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11"/>
          <p:cNvSpPr/>
          <p:nvPr/>
        </p:nvSpPr>
        <p:spPr>
          <a:xfrm>
            <a:off x="1577013" y="4643575"/>
            <a:ext cx="1837800" cy="780300"/>
          </a:xfrm>
          <a:prstGeom prst="rect">
            <a:avLst/>
          </a:prstGeom>
          <a:solidFill>
            <a:srgbClr val="DF6A35"/>
          </a:solidFill>
          <a:ln w="508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Equipping &amp; Empowering Leaders &amp; Staff</a:t>
            </a:r>
            <a:endParaRPr sz="1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46" algn="ctr">
              <a:buClr>
                <a:schemeClr val="dk1"/>
              </a:buClr>
              <a:buSzPts val="900"/>
            </a:pPr>
            <a:r>
              <a:rPr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Strategic Staff Support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46" algn="ctr">
              <a:buClr>
                <a:schemeClr val="dk1"/>
              </a:buClr>
              <a:buSzPts val="900"/>
            </a:pPr>
            <a:r>
              <a:rPr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Equitable Resource Allocation</a:t>
            </a: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11"/>
          <p:cNvSpPr/>
          <p:nvPr/>
        </p:nvSpPr>
        <p:spPr>
          <a:xfrm>
            <a:off x="1577013" y="5680663"/>
            <a:ext cx="1837800" cy="780300"/>
          </a:xfrm>
          <a:prstGeom prst="rect">
            <a:avLst/>
          </a:prstGeom>
          <a:solidFill>
            <a:srgbClr val="BF9000"/>
          </a:solidFill>
          <a:ln w="508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Clr>
                <a:srgbClr val="000000"/>
              </a:buClr>
              <a:buSzPts val="1200"/>
            </a:pPr>
            <a:r>
              <a:rPr lang="en-US" sz="1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Creating a System of School Support</a:t>
            </a:r>
            <a:endParaRPr sz="12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46" algn="ctr"/>
            <a:r>
              <a:rPr lang="en-US"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Collective Action, Engagement &amp; Empowerment</a:t>
            </a:r>
            <a:endParaRPr lang="en-US" sz="9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11"/>
          <p:cNvSpPr/>
          <p:nvPr/>
        </p:nvSpPr>
        <p:spPr>
          <a:xfrm>
            <a:off x="3506997" y="5828424"/>
            <a:ext cx="2418900" cy="1246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28600" indent="-228600">
              <a:buClr>
                <a:srgbClr val="000000"/>
              </a:buClr>
              <a:buSzPts val="1000"/>
              <a:buFont typeface="Calibri"/>
              <a:buAutoNum type="arabicPeriod" startAt="8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Improve stakeholder knowledge of school data and how to assist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indent="-228600">
              <a:spcBef>
                <a:spcPts val="600"/>
              </a:spcBef>
              <a:buClr>
                <a:srgbClr val="000000"/>
              </a:buClr>
              <a:buSzPts val="1000"/>
              <a:buFont typeface="Calibri"/>
              <a:buAutoNum type="arabicPeriod" startAt="8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Provide support to students and stakeholders in need</a:t>
            </a: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indent="-165100">
              <a:spcBef>
                <a:spcPts val="600"/>
              </a:spcBef>
              <a:buClr>
                <a:srgbClr val="000000"/>
              </a:buClr>
              <a:buSzPts val="1000"/>
            </a:pP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indent="-165100">
              <a:spcBef>
                <a:spcPts val="600"/>
              </a:spcBef>
              <a:buClr>
                <a:srgbClr val="000000"/>
              </a:buClr>
              <a:buSzPts val="1000"/>
            </a:pPr>
            <a:endParaRPr sz="1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343;p11">
            <a:extLst>
              <a:ext uri="{FF2B5EF4-FFF2-40B4-BE49-F238E27FC236}">
                <a16:creationId xmlns:a16="http://schemas.microsoft.com/office/drawing/2014/main" id="{B0CD03E8-32BA-4663-9300-879DF6A5004B}"/>
              </a:ext>
            </a:extLst>
          </p:cNvPr>
          <p:cNvSpPr/>
          <p:nvPr/>
        </p:nvSpPr>
        <p:spPr>
          <a:xfrm>
            <a:off x="3491022" y="2357219"/>
            <a:ext cx="2418900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endParaRPr lang="en-US" sz="1000" b="1" dirty="0"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3.</a:t>
            </a: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0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chemeClr val="dk1"/>
              </a:buClr>
              <a:buSzPts val="1000"/>
            </a:pPr>
            <a:endParaRPr sz="10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chemeClr val="dk1"/>
              </a:buClr>
              <a:buSzPts val="1000"/>
            </a:pPr>
            <a:endParaRPr sz="1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026;p18">
            <a:extLst>
              <a:ext uri="{FF2B5EF4-FFF2-40B4-BE49-F238E27FC236}">
                <a16:creationId xmlns:a16="http://schemas.microsoft.com/office/drawing/2014/main" id="{0673E149-C7B9-B339-3C37-DBE1579A793F}"/>
              </a:ext>
            </a:extLst>
          </p:cNvPr>
          <p:cNvSpPr txBox="1"/>
          <p:nvPr/>
        </p:nvSpPr>
        <p:spPr>
          <a:xfrm>
            <a:off x="4195985" y="80473"/>
            <a:ext cx="6939185" cy="12317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867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GO TEAM DISCUSSION: </a:t>
            </a:r>
            <a:r>
              <a: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Review the priorities and goals in your </a:t>
            </a:r>
            <a:r>
              <a:rPr kumimoji="0" lang="en-US" sz="1867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strategic plan </a:t>
            </a:r>
            <a:r>
              <a: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and reflect on if the expected progress is being made. These guiding questions will help you determine what, if any, updates are needed for your school’s strategic plan.</a:t>
            </a: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A9B6C90-494B-CAAF-0C78-A502AFF09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87832"/>
            <a:ext cx="3623417" cy="123172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>
                <a:solidFill>
                  <a:schemeClr val="tx2"/>
                </a:solidFill>
              </a:rPr>
              <a:t>Activity &amp; Discussion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FE426777-FE39-11B0-17A3-D757CD2D1F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5766402"/>
              </p:ext>
            </p:extLst>
          </p:nvPr>
        </p:nvGraphicFramePr>
        <p:xfrm>
          <a:off x="984448" y="1623700"/>
          <a:ext cx="10150722" cy="4700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7668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6A01D7-8FA4-5D34-9FD8-B467520D4E76}"/>
              </a:ext>
            </a:extLst>
          </p:cNvPr>
          <p:cNvSpPr txBox="1">
            <a:spLocks/>
          </p:cNvSpPr>
          <p:nvPr/>
        </p:nvSpPr>
        <p:spPr>
          <a:xfrm>
            <a:off x="68365" y="76912"/>
            <a:ext cx="8289421" cy="17006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>
                <a:solidFill>
                  <a:schemeClr val="accent2"/>
                </a:solidFill>
              </a:rPr>
              <a:t>Updates to the</a:t>
            </a:r>
          </a:p>
          <a:p>
            <a:pPr algn="ctr"/>
            <a:r>
              <a:rPr lang="en-US">
                <a:solidFill>
                  <a:schemeClr val="accent2"/>
                </a:solidFill>
              </a:rPr>
              <a:t>Strategic Plan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AF32C4-89EA-FD40-34E7-595997B7F1F5}"/>
              </a:ext>
            </a:extLst>
          </p:cNvPr>
          <p:cNvSpPr txBox="1"/>
          <p:nvPr/>
        </p:nvSpPr>
        <p:spPr>
          <a:xfrm>
            <a:off x="470017" y="2144995"/>
            <a:ext cx="7486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i="1"/>
              <a:t>Enter all changes/updates to your plan – be sure to include accountability measures, as appropriate.</a:t>
            </a:r>
          </a:p>
        </p:txBody>
      </p:sp>
    </p:spTree>
    <p:extLst>
      <p:ext uri="{BB962C8B-B14F-4D97-AF65-F5344CB8AC3E}">
        <p14:creationId xmlns:p14="http://schemas.microsoft.com/office/powerpoint/2010/main" val="362185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1EB4-1897-A26B-CE0C-A361189F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on the Updated Strategic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2EF17-9FAA-6AF4-95B2-7A93F7B2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E0278B-2BD8-E6C7-0D19-291F906AE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478025"/>
            <a:ext cx="8387988" cy="3703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GO Team needs to </a:t>
            </a:r>
            <a:r>
              <a:rPr lang="en-US" sz="3200" b="1" dirty="0">
                <a:solidFill>
                  <a:schemeClr val="accent3"/>
                </a:solidFill>
              </a:rPr>
              <a:t>TAKE ACTION (vote)</a:t>
            </a:r>
            <a:r>
              <a:rPr lang="en-US" sz="3200" dirty="0">
                <a:solidFill>
                  <a:schemeClr val="accent3"/>
                </a:solidFill>
              </a:rPr>
              <a:t>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its updated Strategic Plan. After the motion and a second, the GO Team may have additional discussion. Once discussion is concluded, the GO Team will vote.</a:t>
            </a:r>
          </a:p>
        </p:txBody>
      </p:sp>
    </p:spTree>
    <p:extLst>
      <p:ext uri="{BB962C8B-B14F-4D97-AF65-F5344CB8AC3E}">
        <p14:creationId xmlns:p14="http://schemas.microsoft.com/office/powerpoint/2010/main" val="1191194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12" y="2235200"/>
            <a:ext cx="7232904" cy="2387600"/>
          </a:xfrm>
        </p:spPr>
        <p:txBody>
          <a:bodyPr anchor="ctr"/>
          <a:lstStyle/>
          <a:p>
            <a:r>
              <a:rPr lang="en-US" dirty="0"/>
              <a:t>Preparing for</a:t>
            </a:r>
            <a:br>
              <a:rPr lang="en-US" dirty="0"/>
            </a:br>
            <a:r>
              <a:rPr lang="en-US" dirty="0"/>
              <a:t>Budget Development</a:t>
            </a:r>
          </a:p>
        </p:txBody>
      </p:sp>
    </p:spTree>
    <p:extLst>
      <p:ext uri="{BB962C8B-B14F-4D97-AF65-F5344CB8AC3E}">
        <p14:creationId xmlns:p14="http://schemas.microsoft.com/office/powerpoint/2010/main" val="2274226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6A01D7-8FA4-5D34-9FD8-B467520D4E76}"/>
              </a:ext>
            </a:extLst>
          </p:cNvPr>
          <p:cNvSpPr txBox="1">
            <a:spLocks/>
          </p:cNvSpPr>
          <p:nvPr/>
        </p:nvSpPr>
        <p:spPr>
          <a:xfrm>
            <a:off x="1575274" y="261258"/>
            <a:ext cx="6217066" cy="1929137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800">
              <a:defRPr/>
            </a:pPr>
            <a:r>
              <a:rPr lang="en-US" sz="4500" dirty="0">
                <a:solidFill>
                  <a:srgbClr val="D47B22"/>
                </a:solidFill>
                <a:latin typeface="Tenorite"/>
              </a:rPr>
              <a:t>Strategic Plan</a:t>
            </a:r>
          </a:p>
          <a:p>
            <a:pPr algn="ctr" defTabSz="685800">
              <a:defRPr/>
            </a:pPr>
            <a:r>
              <a:rPr lang="en-US" sz="4500" dirty="0">
                <a:solidFill>
                  <a:srgbClr val="D47B22"/>
                </a:solidFill>
                <a:latin typeface="Tenorite"/>
              </a:rPr>
              <a:t>Priority Ranking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AF32C4-89EA-FD40-34E7-595997B7F1F5}"/>
              </a:ext>
            </a:extLst>
          </p:cNvPr>
          <p:cNvSpPr txBox="1"/>
          <p:nvPr/>
        </p:nvSpPr>
        <p:spPr>
          <a:xfrm>
            <a:off x="1876513" y="2465996"/>
            <a:ext cx="561458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 defTabSz="685800">
              <a:buFont typeface="+mj-lt"/>
              <a:buAutoNum type="arabicPeriod"/>
              <a:defRPr/>
            </a:pPr>
            <a:endParaRPr lang="en-US" sz="1350" b="1">
              <a:solidFill>
                <a:prstClr val="black"/>
              </a:solidFill>
              <a:latin typeface="Tenorite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0C8B02-3910-1291-098C-2B2D7DFD639C}"/>
              </a:ext>
            </a:extLst>
          </p:cNvPr>
          <p:cNvSpPr txBox="1"/>
          <p:nvPr/>
        </p:nvSpPr>
        <p:spPr>
          <a:xfrm>
            <a:off x="2537926" y="2188997"/>
            <a:ext cx="454685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1350">
                <a:solidFill>
                  <a:prstClr val="black"/>
                </a:solidFill>
                <a:latin typeface="Tenorite"/>
              </a:rPr>
              <a:t>Insert the school’s priorities from Higher to Lower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52E0AB-8808-4E3B-A7F0-F54619698A17}"/>
              </a:ext>
            </a:extLst>
          </p:cNvPr>
          <p:cNvSpPr txBox="1"/>
          <p:nvPr/>
        </p:nvSpPr>
        <p:spPr>
          <a:xfrm>
            <a:off x="2381737" y="2741599"/>
            <a:ext cx="5244254" cy="4516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1.Increase student phonic awareness and create early readers</a:t>
            </a: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 Increase student knowledge in numbers and operations domain</a:t>
            </a: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3. Increase student multiplication skills </a:t>
            </a: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4. Increase student attendance and decrease suspension rate </a:t>
            </a:r>
          </a:p>
          <a:p>
            <a:pPr>
              <a:buClr>
                <a:srgbClr val="000000"/>
              </a:buClr>
              <a:buSzPts val="1000"/>
            </a:pP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 5.Increasing Teacher knowledge of Standards</a:t>
            </a:r>
            <a:r>
              <a:rPr lang="en-US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US"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ts val="1000"/>
              <a:buAutoNum type="arabicPeriod" startAt="6"/>
            </a:pPr>
            <a:r>
              <a:rPr lang="en-US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Increase Teacher knowledge of IB Program</a:t>
            </a:r>
          </a:p>
          <a:p>
            <a:pPr>
              <a:buClr>
                <a:srgbClr val="000000"/>
              </a:buClr>
              <a:buSzPts val="1000"/>
            </a:pPr>
            <a:r>
              <a:rPr lang="en-US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7. Improve stakeholder knowledge of school data and how to assist</a:t>
            </a:r>
            <a:endParaRPr lang="en-US"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r>
              <a:rPr lang="en-US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9. Provide support to students and stakeholders in need</a:t>
            </a:r>
          </a:p>
          <a:p>
            <a:pPr marL="342900" indent="-342900">
              <a:spcBef>
                <a:spcPts val="600"/>
              </a:spcBef>
              <a:buClr>
                <a:srgbClr val="000000"/>
              </a:buClr>
              <a:buSzPts val="1000"/>
              <a:buAutoNum type="arabicPeriod" startAt="6"/>
            </a:pPr>
            <a:endParaRPr lang="en-US" sz="14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endParaRPr lang="en-US" sz="14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ts val="1000"/>
            </a:pPr>
            <a:endParaRPr lang="en-US" sz="14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defTabSz="685800">
              <a:defRPr/>
            </a:pPr>
            <a:r>
              <a:rPr lang="en-US" sz="1350" dirty="0">
                <a:solidFill>
                  <a:prstClr val="black"/>
                </a:solidFill>
                <a:latin typeface="Tenorite"/>
              </a:rPr>
              <a:t> 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6A78CE96-E5BA-EF3A-7B27-C48C2EC93A32}"/>
              </a:ext>
            </a:extLst>
          </p:cNvPr>
          <p:cNvSpPr/>
          <p:nvPr/>
        </p:nvSpPr>
        <p:spPr>
          <a:xfrm>
            <a:off x="1818487" y="2798064"/>
            <a:ext cx="377190" cy="2654046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Tenorit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5BC8D2-E0D2-48A1-071D-45B80C433627}"/>
              </a:ext>
            </a:extLst>
          </p:cNvPr>
          <p:cNvSpPr txBox="1"/>
          <p:nvPr/>
        </p:nvSpPr>
        <p:spPr>
          <a:xfrm>
            <a:off x="1719023" y="2554982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1200">
                <a:solidFill>
                  <a:srgbClr val="0083A9"/>
                </a:solidFill>
                <a:latin typeface="Tenorite"/>
              </a:rPr>
              <a:t>Higher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2AA40D-00A5-285B-67A0-5260578C2903}"/>
              </a:ext>
            </a:extLst>
          </p:cNvPr>
          <p:cNvSpPr txBox="1"/>
          <p:nvPr/>
        </p:nvSpPr>
        <p:spPr>
          <a:xfrm>
            <a:off x="1737754" y="5452112"/>
            <a:ext cx="5840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1200">
                <a:solidFill>
                  <a:srgbClr val="0083A9"/>
                </a:solidFill>
                <a:latin typeface="Tenorite"/>
              </a:rPr>
              <a:t>Lower</a:t>
            </a:r>
          </a:p>
        </p:txBody>
      </p:sp>
    </p:spTree>
    <p:extLst>
      <p:ext uri="{BB962C8B-B14F-4D97-AF65-F5344CB8AC3E}">
        <p14:creationId xmlns:p14="http://schemas.microsoft.com/office/powerpoint/2010/main" val="1590972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1EB4-1897-A26B-CE0C-A361189F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on the</a:t>
            </a:r>
            <a:br>
              <a:rPr lang="en-US" dirty="0"/>
            </a:br>
            <a:r>
              <a:rPr lang="en-US" dirty="0"/>
              <a:t>Strategic Plan Priorities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2EF17-9FAA-6AF4-95B2-7A93F7B2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E0278B-2BD8-E6C7-0D19-291F906AE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478025"/>
            <a:ext cx="8387988" cy="3703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GO Team needs to </a:t>
            </a:r>
            <a:r>
              <a:rPr lang="en-US" sz="3200" b="1" dirty="0">
                <a:solidFill>
                  <a:schemeClr val="accent3"/>
                </a:solidFill>
              </a:rPr>
              <a:t>TAKE ACTION (vote)</a:t>
            </a:r>
            <a:r>
              <a:rPr lang="en-US" sz="3200" dirty="0">
                <a:solidFill>
                  <a:schemeClr val="accent3"/>
                </a:solidFill>
              </a:rPr>
              <a:t>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its ranked Strategic Plan Priorities. After the motion and a second, the GO Team may have additional discussion. Once discussion is concluded, the GO Team will vote.</a:t>
            </a:r>
          </a:p>
        </p:txBody>
      </p:sp>
    </p:spTree>
    <p:extLst>
      <p:ext uri="{BB962C8B-B14F-4D97-AF65-F5344CB8AC3E}">
        <p14:creationId xmlns:p14="http://schemas.microsoft.com/office/powerpoint/2010/main" val="274110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Continuous Improvement Plan</a:t>
            </a:r>
          </a:p>
          <a:p>
            <a:r>
              <a:rPr lang="en-US" dirty="0"/>
              <a:t>	45 Day Check-in</a:t>
            </a:r>
          </a:p>
          <a:p>
            <a:r>
              <a:rPr lang="en-US" dirty="0"/>
              <a:t>Fall to Winter MAP Data Discussion</a:t>
            </a:r>
          </a:p>
          <a:p>
            <a:r>
              <a:rPr lang="en-US" dirty="0"/>
              <a:t>Review of Strategic Plan and priorities progress</a:t>
            </a:r>
          </a:p>
          <a:p>
            <a:r>
              <a:rPr lang="en-US" dirty="0"/>
              <a:t>	</a:t>
            </a:r>
            <a:r>
              <a:rPr lang="en-US" sz="2800" i="1" dirty="0"/>
              <a:t> </a:t>
            </a:r>
            <a:r>
              <a:rPr lang="en-US" sz="2400" i="1" dirty="0"/>
              <a:t>Strategic Plan Updates</a:t>
            </a:r>
          </a:p>
          <a:p>
            <a:r>
              <a:rPr lang="en-US" dirty="0"/>
              <a:t>Preparing for the Budget Development</a:t>
            </a:r>
          </a:p>
          <a:p>
            <a:r>
              <a:rPr lang="en-US" dirty="0"/>
              <a:t>	</a:t>
            </a:r>
            <a:r>
              <a:rPr lang="en-US" sz="2400" i="1" dirty="0"/>
              <a:t>Rank Strategic Priorities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>
            <a:extLst>
              <a:ext uri="{FF2B5EF4-FFF2-40B4-BE49-F238E27FC236}">
                <a16:creationId xmlns:a16="http://schemas.microsoft.com/office/drawing/2014/main" id="{5B281EC0-02EA-9AD2-DC9E-AD3BD9692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7864" y="444281"/>
            <a:ext cx="7261525" cy="1176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dirty="0">
                <a:solidFill>
                  <a:schemeClr val="accent2"/>
                </a:solidFill>
              </a:rPr>
              <a:t>Where we’re going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C5DF341F-E3B8-7BDA-DFF8-2F93D088B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7865" y="1961198"/>
            <a:ext cx="6318776" cy="2254186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At our next meeting we will begin the discussion of the 2024-2025 budget.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Let me or the Chair know of any additional information you need for our future discussion.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53F71CAA-F32D-4F48-0E12-F8055A933F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67800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13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06C9-F26D-46CA-93BF-8C27012F6B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9025F-68D1-4F50-8480-3F981455D4D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41100" y="6356350"/>
            <a:ext cx="850900" cy="365125"/>
          </a:xfrm>
        </p:spPr>
        <p:txBody>
          <a:bodyPr/>
          <a:lstStyle/>
          <a:p>
            <a:pPr lvl="0"/>
            <a:fld id="{D76B855D-E9CC-4FF8-AD85-6CDC7B89A0DE}" type="slidenum">
              <a:rPr lang="en-US" noProof="0" smtClean="0"/>
              <a:pPr lvl="0"/>
              <a:t>21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62258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C0179B5-0800-154F-80F6-614473C055BD}"/>
              </a:ext>
            </a:extLst>
          </p:cNvPr>
          <p:cNvSpPr txBox="1"/>
          <p:nvPr/>
        </p:nvSpPr>
        <p:spPr>
          <a:xfrm>
            <a:off x="2042809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68C313-80C0-8840-8702-F1084174C592}"/>
              </a:ext>
            </a:extLst>
          </p:cNvPr>
          <p:cNvSpPr txBox="1"/>
          <p:nvPr/>
        </p:nvSpPr>
        <p:spPr>
          <a:xfrm>
            <a:off x="40022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863C6B-1856-BC43-A090-B182EAB34EB8}"/>
              </a:ext>
            </a:extLst>
          </p:cNvPr>
          <p:cNvSpPr txBox="1"/>
          <p:nvPr/>
        </p:nvSpPr>
        <p:spPr>
          <a:xfrm>
            <a:off x="59326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E770E3-D227-CD4E-83C4-44744E774884}"/>
              </a:ext>
            </a:extLst>
          </p:cNvPr>
          <p:cNvSpPr txBox="1"/>
          <p:nvPr/>
        </p:nvSpPr>
        <p:spPr>
          <a:xfrm>
            <a:off x="78630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C47546-62E7-304A-8631-60D9B8E543BE}"/>
              </a:ext>
            </a:extLst>
          </p:cNvPr>
          <p:cNvSpPr txBox="1"/>
          <p:nvPr/>
        </p:nvSpPr>
        <p:spPr>
          <a:xfrm>
            <a:off x="9807953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5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F732821D-9599-E206-CA1E-80C42A9A7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491" y="199336"/>
            <a:ext cx="6296675" cy="1325563"/>
          </a:xfrm>
        </p:spPr>
        <p:txBody>
          <a:bodyPr anchor="ctr"/>
          <a:lstStyle/>
          <a:p>
            <a:r>
              <a:rPr lang="en-US">
                <a:solidFill>
                  <a:schemeClr val="tx2"/>
                </a:solidFill>
              </a:rPr>
              <a:t>Timeline for GO Teams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308D1AB-33EC-174A-AFF4-6B9718A86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Content Placeholder 4" descr="timeline SmartArt graphic&#10;">
            <a:extLst>
              <a:ext uri="{FF2B5EF4-FFF2-40B4-BE49-F238E27FC236}">
                <a16:creationId xmlns:a16="http://schemas.microsoft.com/office/drawing/2014/main" id="{4D5057DE-B08A-4CBD-EFA9-97ED56F85C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269170"/>
              </p:ext>
            </p:extLst>
          </p:nvPr>
        </p:nvGraphicFramePr>
        <p:xfrm>
          <a:off x="998220" y="1823538"/>
          <a:ext cx="10195560" cy="3675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Arrow: Down 13">
            <a:extLst>
              <a:ext uri="{FF2B5EF4-FFF2-40B4-BE49-F238E27FC236}">
                <a16:creationId xmlns:a16="http://schemas.microsoft.com/office/drawing/2014/main" id="{C57183D2-B974-300F-49E2-1E182B0A7D75}"/>
              </a:ext>
            </a:extLst>
          </p:cNvPr>
          <p:cNvSpPr/>
          <p:nvPr/>
        </p:nvSpPr>
        <p:spPr>
          <a:xfrm>
            <a:off x="9877513" y="1072760"/>
            <a:ext cx="731378" cy="1213503"/>
          </a:xfrm>
          <a:prstGeom prst="downArrow">
            <a:avLst/>
          </a:prstGeom>
          <a:solidFill>
            <a:schemeClr val="accent6"/>
          </a:solidFill>
          <a:ln w="12700" cap="flat" cmpd="sng" algn="ctr">
            <a:solidFill>
              <a:srgbClr val="A92A9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7F61D8-E6F9-D5FD-C25B-77693CE26F4E}"/>
              </a:ext>
            </a:extLst>
          </p:cNvPr>
          <p:cNvSpPr txBox="1"/>
          <p:nvPr/>
        </p:nvSpPr>
        <p:spPr>
          <a:xfrm>
            <a:off x="9409887" y="677451"/>
            <a:ext cx="1666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Avenir Next LT Pro"/>
              </a:rPr>
              <a:t>You are </a:t>
            </a:r>
            <a:r>
              <a:rPr lang="en-US" b="1" dirty="0">
                <a:solidFill>
                  <a:schemeClr val="accent6"/>
                </a:solidFill>
                <a:latin typeface="Avenir Next LT Pro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70020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212" y="2235200"/>
            <a:ext cx="6245912" cy="2387600"/>
          </a:xfrm>
        </p:spPr>
        <p:txBody>
          <a:bodyPr anchor="ctr"/>
          <a:lstStyle/>
          <a:p>
            <a:r>
              <a:rPr lang="en-US" dirty="0"/>
              <a:t>Continuous Improvement Plan</a:t>
            </a:r>
          </a:p>
        </p:txBody>
      </p:sp>
    </p:spTree>
    <p:extLst>
      <p:ext uri="{BB962C8B-B14F-4D97-AF65-F5344CB8AC3E}">
        <p14:creationId xmlns:p14="http://schemas.microsoft.com/office/powerpoint/2010/main" val="1961520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620" y="76442"/>
            <a:ext cx="9779183" cy="814451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Quarterly CIP Check-in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386585"/>
            <a:ext cx="9779183" cy="370306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b="1" u="sng">
                <a:solidFill>
                  <a:schemeClr val="tx1">
                    <a:lumMod val="75000"/>
                    <a:lumOff val="25000"/>
                  </a:schemeClr>
                </a:solidFill>
              </a:rPr>
              <a:t>Questions to Consider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tx1">
                    <a:lumMod val="75000"/>
                    <a:lumOff val="25000"/>
                  </a:schemeClr>
                </a:solidFill>
              </a:rPr>
              <a:t>Based on our year long CIP plan, what are the actions that the school has already completed?​ 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tx1">
                    <a:lumMod val="75000"/>
                    <a:lumOff val="25000"/>
                  </a:schemeClr>
                </a:solidFill>
              </a:rPr>
              <a:t>What data supports the completion of an action step and success criteria (both implementation and student achievement)?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A87AA7-37DD-6AF8-8076-B2578368A7B5}"/>
              </a:ext>
            </a:extLst>
          </p:cNvPr>
          <p:cNvSpPr txBox="1"/>
          <p:nvPr/>
        </p:nvSpPr>
        <p:spPr>
          <a:xfrm>
            <a:off x="1364197" y="890893"/>
            <a:ext cx="8421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As part of the Continuous Improvement process, all APS schools are completing a quarterly check-in for the Continuous Improvement Plans.  </a:t>
            </a:r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09AE5-FABE-71CA-69D5-CC241ED86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CIP Quarterly Check 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C50BF-C0C9-BB87-AC79-82A3BF6C3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Steps:Mandatory</a:t>
            </a:r>
            <a:r>
              <a:rPr lang="en-US" dirty="0"/>
              <a:t> phonics block for k-3</a:t>
            </a:r>
          </a:p>
          <a:p>
            <a:r>
              <a:rPr lang="en-US" dirty="0"/>
              <a:t>Provide </a:t>
            </a:r>
            <a:r>
              <a:rPr lang="en-US" dirty="0" err="1"/>
              <a:t>realtime</a:t>
            </a:r>
            <a:r>
              <a:rPr lang="en-US" dirty="0"/>
              <a:t> feedback and coaching to teachers</a:t>
            </a:r>
          </a:p>
          <a:p>
            <a:r>
              <a:rPr lang="en-US" dirty="0"/>
              <a:t>Continue Gifted Collab </a:t>
            </a:r>
            <a:r>
              <a:rPr lang="en-US" dirty="0" err="1"/>
              <a:t>modelproviding</a:t>
            </a:r>
            <a:r>
              <a:rPr lang="en-US" dirty="0"/>
              <a:t> inquiry based instruction</a:t>
            </a:r>
          </a:p>
          <a:p>
            <a:r>
              <a:rPr lang="en-US" dirty="0"/>
              <a:t>**All in progress until May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F80412-7B90-8E71-F4A1-D7D3C0874C3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err="1"/>
              <a:t>Steps:Create</a:t>
            </a:r>
            <a:r>
              <a:rPr lang="en-US" dirty="0"/>
              <a:t> additional 45 minute </a:t>
            </a:r>
            <a:r>
              <a:rPr lang="en-US" dirty="0" err="1"/>
              <a:t>planing</a:t>
            </a:r>
            <a:r>
              <a:rPr lang="en-US" dirty="0"/>
              <a:t> period for Math prework and data analysis</a:t>
            </a:r>
          </a:p>
          <a:p>
            <a:r>
              <a:rPr lang="en-US" dirty="0"/>
              <a:t>Continue PLC process that requires model lessons and data for grouping </a:t>
            </a:r>
          </a:p>
          <a:p>
            <a:r>
              <a:rPr lang="en-US" dirty="0"/>
              <a:t>**All in progress until May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52D5BE-ADCF-AAC6-0CF3-33E413368185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u="sng" dirty="0"/>
              <a:t>Literacy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BBE329-79A8-77D9-AE77-7EBEE9DE36FD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u="sng" dirty="0"/>
              <a:t>Math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A27F877-BD4E-77EB-1423-715BACA62EA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Steps: employ attendance Team and Care Team for student support</a:t>
            </a:r>
          </a:p>
          <a:p>
            <a:r>
              <a:rPr lang="en-US" dirty="0"/>
              <a:t>Continue Full time MTSS position</a:t>
            </a:r>
          </a:p>
          <a:p>
            <a:endParaRPr lang="en-US" dirty="0"/>
          </a:p>
          <a:p>
            <a:r>
              <a:rPr lang="en-US" dirty="0"/>
              <a:t>**All in progress until May</a:t>
            </a:r>
          </a:p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52F8F8A-3F53-2F66-C28A-67137F75399D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US" u="sng" dirty="0"/>
              <a:t>Whole Child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47EBE9-93B0-A5C6-31AB-C225437F08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5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212" y="2235200"/>
            <a:ext cx="6245912" cy="2387600"/>
          </a:xfrm>
        </p:spPr>
        <p:txBody>
          <a:bodyPr anchor="ctr"/>
          <a:lstStyle/>
          <a:p>
            <a:r>
              <a:rPr lang="en-US" dirty="0"/>
              <a:t>Data Discussion</a:t>
            </a:r>
          </a:p>
        </p:txBody>
      </p:sp>
    </p:spTree>
    <p:extLst>
      <p:ext uri="{BB962C8B-B14F-4D97-AF65-F5344CB8AC3E}">
        <p14:creationId xmlns:p14="http://schemas.microsoft.com/office/powerpoint/2010/main" val="127590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34AB01C-508F-1CD2-AE72-376C07D912DC}"/>
              </a:ext>
            </a:extLst>
          </p:cNvPr>
          <p:cNvSpPr txBox="1">
            <a:spLocks/>
          </p:cNvSpPr>
          <p:nvPr/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 cap="all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b="1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Fall MAP Results</a:t>
            </a:r>
          </a:p>
        </p:txBody>
      </p:sp>
      <p:sp>
        <p:nvSpPr>
          <p:cNvPr id="8" name="Slide Number Placeholder 7" hidden="1">
            <a:extLst>
              <a:ext uri="{FF2B5EF4-FFF2-40B4-BE49-F238E27FC236}">
                <a16:creationId xmlns:a16="http://schemas.microsoft.com/office/drawing/2014/main" id="{AECF22D2-2B16-C40D-AA90-609B5CD08B3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4B60A9-558B-CDAA-F848-13224D3BE92C}"/>
              </a:ext>
            </a:extLst>
          </p:cNvPr>
          <p:cNvSpPr txBox="1"/>
          <p:nvPr/>
        </p:nvSpPr>
        <p:spPr>
          <a:xfrm>
            <a:off x="1128420" y="2400943"/>
            <a:ext cx="10283291" cy="2554545"/>
          </a:xfrm>
          <a:prstGeom prst="rect">
            <a:avLst/>
          </a:prstGeom>
          <a:solidFill>
            <a:srgbClr val="F3CF45">
              <a:lumMod val="40000"/>
              <a:lumOff val="6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/>
              </a:rPr>
              <a:t>Before Presenting to your GO Team: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A92A91"/>
                </a:solidFill>
                <a:effectLst/>
                <a:uLnTx/>
                <a:uFillTx/>
                <a:latin typeface="Arial Black"/>
              </a:rPr>
              <a:t>Insert School’s 2023 Fall MAP Results – use as many slides as necessary</a:t>
            </a:r>
          </a:p>
        </p:txBody>
      </p:sp>
    </p:spTree>
    <p:extLst>
      <p:ext uri="{BB962C8B-B14F-4D97-AF65-F5344CB8AC3E}">
        <p14:creationId xmlns:p14="http://schemas.microsoft.com/office/powerpoint/2010/main" val="828644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78514DD-3FC6-4AEF-9C9C-057CF64C8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83" y="0"/>
            <a:ext cx="5809527" cy="1325563"/>
          </a:xfrm>
        </p:spPr>
        <p:txBody>
          <a:bodyPr/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b="1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Fall MAP Results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7FB0EFA-9228-4C2B-BC70-5B5C93771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cap="none" spc="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25029A-296D-B0A3-CE0C-439F929B3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8420" y="1068309"/>
            <a:ext cx="6995160" cy="694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213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S 4">
      <a:dk1>
        <a:sysClr val="windowText" lastClr="000000"/>
      </a:dk1>
      <a:lt1>
        <a:sysClr val="window" lastClr="FFFFFF"/>
      </a:lt1>
      <a:dk2>
        <a:srgbClr val="0083A9"/>
      </a:dk2>
      <a:lt2>
        <a:srgbClr val="E7E6E6"/>
      </a:lt2>
      <a:accent1>
        <a:srgbClr val="F3CF45"/>
      </a:accent1>
      <a:accent2>
        <a:srgbClr val="D47B22"/>
      </a:accent2>
      <a:accent3>
        <a:srgbClr val="0083A9"/>
      </a:accent3>
      <a:accent4>
        <a:srgbClr val="A92A91"/>
      </a:accent4>
      <a:accent5>
        <a:srgbClr val="595B5D"/>
      </a:accent5>
      <a:accent6>
        <a:srgbClr val="159839"/>
      </a:accent6>
      <a:hlink>
        <a:srgbClr val="D47B22"/>
      </a:hlink>
      <a:folHlink>
        <a:srgbClr val="159839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88E750FB87F439BAD6BE3B18C0B0C" ma:contentTypeVersion="17" ma:contentTypeDescription="Create a new document." ma:contentTypeScope="" ma:versionID="3e2294909db46d904757942a84e001dc">
  <xsd:schema xmlns:xsd="http://www.w3.org/2001/XMLSchema" xmlns:xs="http://www.w3.org/2001/XMLSchema" xmlns:p="http://schemas.microsoft.com/office/2006/metadata/properties" xmlns:ns2="d37e30bb-5f32-4411-a640-0b4044b692bf" xmlns:ns3="ffb952a0-74d9-4848-89d6-000c4b1b707a" targetNamespace="http://schemas.microsoft.com/office/2006/metadata/properties" ma:root="true" ma:fieldsID="ee00007a08aafb63022019d11c7f01ec" ns2:_="" ns3:_="">
    <xsd:import namespace="d37e30bb-5f32-4411-a640-0b4044b692bf"/>
    <xsd:import namespace="ffb952a0-74d9-4848-89d6-000c4b1b70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e30bb-5f32-4411-a640-0b4044b69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67761e9-a222-483c-a923-fec0f75753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952a0-74d9-4848-89d6-000c4b1b707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84ace9-6060-48e0-9721-f33996d2e2e3}" ma:internalName="TaxCatchAll" ma:showField="CatchAllData" ma:web="ffb952a0-74d9-4848-89d6-000c4b1b70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b952a0-74d9-4848-89d6-000c4b1b707a" xsi:nil="true"/>
    <MediaServiceKeyPoints xmlns="d37e30bb-5f32-4411-a640-0b4044b692bf" xsi:nil="true"/>
    <lcf76f155ced4ddcb4097134ff3c332f xmlns="d37e30bb-5f32-4411-a640-0b4044b692bf">
      <Terms xmlns="http://schemas.microsoft.com/office/infopath/2007/PartnerControls"/>
    </lcf76f155ced4ddcb4097134ff3c332f>
    <SharedWithUsers xmlns="ffb952a0-74d9-4848-89d6-000c4b1b707a">
      <UserInfo>
        <DisplayName>Gipson, Chaundra</DisplayName>
        <AccountId>16</AccountId>
        <AccountType/>
      </UserInfo>
      <UserInfo>
        <DisplayName>Jacobi, Diane</DisplayName>
        <AccountId>12</AccountId>
        <AccountType/>
      </UserInfo>
      <UserInfo>
        <DisplayName>Barnett, Carolyn</DisplayName>
        <AccountId>14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129DEE6-6B7F-45F4-9764-A0ED19E263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7e30bb-5f32-4411-a640-0b4044b692bf"/>
    <ds:schemaRef ds:uri="ffb952a0-74d9-4848-89d6-000c4b1b70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5BAB77-79E1-4739-AA51-10C9079186D6}">
  <ds:schemaRefs>
    <ds:schemaRef ds:uri="d37e30bb-5f32-4411-a640-0b4044b692bf"/>
    <ds:schemaRef ds:uri="ffb952a0-74d9-4848-89d6-000c4b1b707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220</TotalTime>
  <Words>1051</Words>
  <Application>Microsoft Office PowerPoint</Application>
  <PresentationFormat>Widescreen</PresentationFormat>
  <Paragraphs>151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Avenir Next LT Pro</vt:lpstr>
      <vt:lpstr>Calibri</vt:lpstr>
      <vt:lpstr>Tenorite</vt:lpstr>
      <vt:lpstr>Verdana</vt:lpstr>
      <vt:lpstr>Office Theme</vt:lpstr>
      <vt:lpstr>45 Day Check-in and Preparing for Budget Development</vt:lpstr>
      <vt:lpstr>Agenda</vt:lpstr>
      <vt:lpstr>Timeline for GO Teams</vt:lpstr>
      <vt:lpstr>Continuous Improvement Plan</vt:lpstr>
      <vt:lpstr>Quarterly CIP Check-in</vt:lpstr>
      <vt:lpstr>CIP Quarterly Check in</vt:lpstr>
      <vt:lpstr>Data Discussion</vt:lpstr>
      <vt:lpstr>PowerPoint Presentation</vt:lpstr>
      <vt:lpstr>Fall MAP Results</vt:lpstr>
      <vt:lpstr>Fall MAP Results Math </vt:lpstr>
      <vt:lpstr>Winter MAP Results </vt:lpstr>
      <vt:lpstr>Strategic Plan Progress</vt:lpstr>
      <vt:lpstr>PowerPoint Presentation</vt:lpstr>
      <vt:lpstr>Activity &amp; Discussion</vt:lpstr>
      <vt:lpstr>PowerPoint Presentation</vt:lpstr>
      <vt:lpstr>Action on the Updated Strategic Plan</vt:lpstr>
      <vt:lpstr>Preparing for Budget Development</vt:lpstr>
      <vt:lpstr>PowerPoint Presentation</vt:lpstr>
      <vt:lpstr>Action on the Strategic Plan Priorities</vt:lpstr>
      <vt:lpstr>Where we’re going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Jacobi, Diane</dc:creator>
  <cp:lastModifiedBy>Lawrence, Reginald</cp:lastModifiedBy>
  <cp:revision>5</cp:revision>
  <dcterms:created xsi:type="dcterms:W3CDTF">2022-10-04T15:06:30Z</dcterms:created>
  <dcterms:modified xsi:type="dcterms:W3CDTF">2023-11-10T12:10:58Z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0x0101009B088E750FB87F439BAD6BE3B18C0B0C</vt:lpwstr>
  </property>
  <property fmtid="{D5CDD505-2E9C-101B-9397-08002B2CF9AE}" pid="3" name="MediaServiceImageTags">
    <vt:lpwstr/>
  </property>
</Properties>
</file>